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29.xml" ContentType="application/vnd.openxmlformats-officedocument.presentationml.tags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notesSlides/notesSlide14.xml" ContentType="application/vnd.openxmlformats-officedocument.presentationml.notesSlide+xml"/>
  <Override PartName="/ppt/tags/tag36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tags/tag7.xml" ContentType="application/vnd.openxmlformats-officedocument.presentationml.tags+xml"/>
  <Default Extension="bin" ContentType="application/vnd.openxmlformats-officedocument.oleObject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.xml" ContentType="application/vnd.openxmlformats-officedocument.presentationml.tags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notesSlides/notesSlide15.xml" ContentType="application/vnd.openxmlformats-officedocument.presentationml.notesSlide+xml"/>
  <Override PartName="/ppt/tags/tag37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tags/tag35.xml" ContentType="application/vnd.openxmlformats-officedocument.presentationml.tags+xml"/>
  <Default Extension="vml" ContentType="application/vnd.openxmlformats-officedocument.vmlDrawing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Default Extension="gif" ContentType="image/gif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tags/tag6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1"/>
  </p:sldMasterIdLst>
  <p:notesMasterIdLst>
    <p:notesMasterId r:id="rId21"/>
  </p:notesMasterIdLst>
  <p:handoutMasterIdLst>
    <p:handoutMasterId r:id="rId22"/>
  </p:handoutMasterIdLst>
  <p:sldIdLst>
    <p:sldId id="311" r:id="rId2"/>
    <p:sldId id="363" r:id="rId3"/>
    <p:sldId id="349" r:id="rId4"/>
    <p:sldId id="340" r:id="rId5"/>
    <p:sldId id="348" r:id="rId6"/>
    <p:sldId id="359" r:id="rId7"/>
    <p:sldId id="362" r:id="rId8"/>
    <p:sldId id="364" r:id="rId9"/>
    <p:sldId id="351" r:id="rId10"/>
    <p:sldId id="356" r:id="rId11"/>
    <p:sldId id="352" r:id="rId12"/>
    <p:sldId id="357" r:id="rId13"/>
    <p:sldId id="353" r:id="rId14"/>
    <p:sldId id="358" r:id="rId15"/>
    <p:sldId id="366" r:id="rId16"/>
    <p:sldId id="367" r:id="rId17"/>
    <p:sldId id="361" r:id="rId18"/>
    <p:sldId id="365" r:id="rId19"/>
    <p:sldId id="360" r:id="rId20"/>
  </p:sldIdLst>
  <p:sldSz cx="9906000" cy="6858000" type="A4"/>
  <p:notesSz cx="6896100" cy="10033000"/>
  <p:custDataLst>
    <p:tags r:id="rId23"/>
  </p:custDataLst>
  <p:defaultTextStyle>
    <a:defPPr>
      <a:defRPr lang="de-DE"/>
    </a:defPPr>
    <a:lvl1pPr marL="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87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756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634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51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38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265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143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021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263147"/>
    <a:srgbClr val="000000"/>
    <a:srgbClr val="A2BFAF"/>
    <a:srgbClr val="ACB7B2"/>
    <a:srgbClr val="AF1C63"/>
    <a:srgbClr val="6A9529"/>
    <a:srgbClr val="00A0D6"/>
    <a:srgbClr val="0085B3"/>
    <a:srgbClr val="005B7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10" autoAdjust="0"/>
    <p:restoredTop sz="93571" autoAdjust="0"/>
  </p:normalViewPr>
  <p:slideViewPr>
    <p:cSldViewPr>
      <p:cViewPr>
        <p:scale>
          <a:sx n="90" d="100"/>
          <a:sy n="90" d="100"/>
        </p:scale>
        <p:origin x="-654" y="18"/>
      </p:cViewPr>
      <p:guideLst>
        <p:guide orient="horz" pos="935"/>
        <p:guide orient="horz" pos="1117"/>
        <p:guide pos="172"/>
        <p:guide pos="6068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-4134" y="-102"/>
      </p:cViewPr>
      <p:guideLst>
        <p:guide orient="horz" pos="3161"/>
        <p:guide pos="2173"/>
      </p:guideLst>
    </p:cSldViewPr>
  </p:notes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6896100" cy="501105"/>
          </a:xfrm>
          <a:prstGeom prst="rect">
            <a:avLst/>
          </a:prstGeom>
        </p:spPr>
        <p:txBody>
          <a:bodyPr vert="horz" lIns="35154" tIns="35154" rIns="246080" bIns="35154" rtlCol="0" anchor="ctr"/>
          <a:lstStyle>
            <a:lvl1pPr algn="l">
              <a:defRPr sz="1200"/>
            </a:lvl1pPr>
          </a:lstStyle>
          <a:p>
            <a:pPr algn="r"/>
            <a:endParaRPr lang="de-DE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530339"/>
            <a:ext cx="2988515" cy="501105"/>
          </a:xfrm>
          <a:prstGeom prst="rect">
            <a:avLst/>
          </a:prstGeom>
        </p:spPr>
        <p:txBody>
          <a:bodyPr vert="horz" lIns="89291" tIns="44646" rIns="89291" bIns="44646" rtlCol="0" anchor="b"/>
          <a:lstStyle>
            <a:lvl1pPr algn="l">
              <a:defRPr sz="1200"/>
            </a:lvl1pPr>
          </a:lstStyle>
          <a:p>
            <a:r>
              <a:rPr lang="de-DE" sz="800" dirty="0" smtClean="0">
                <a:latin typeface="Arial" pitchFamily="34" charset="0"/>
                <a:cs typeface="Arial" pitchFamily="34" charset="0"/>
              </a:rPr>
              <a:t>GLOBAL TEMPLATE_3.PPTX</a:t>
            </a:r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044" y="9530339"/>
            <a:ext cx="2988515" cy="501105"/>
          </a:xfrm>
          <a:prstGeom prst="rect">
            <a:avLst/>
          </a:prstGeom>
        </p:spPr>
        <p:txBody>
          <a:bodyPr vert="horz" lIns="89291" tIns="44646" rIns="89291" bIns="44646" rtlCol="0" anchor="b"/>
          <a:lstStyle>
            <a:lvl1pPr algn="r">
              <a:defRPr sz="1200"/>
            </a:lvl1pPr>
          </a:lstStyle>
          <a:p>
            <a:fld id="{9EC16AE0-9542-4D5B-AF70-A50F5AFBFBE0}" type="slidenum">
              <a:rPr lang="de-DE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5" y="1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/>
          <a:lstStyle>
            <a:lvl1pPr algn="r">
              <a:defRPr sz="1200"/>
            </a:lvl1pPr>
          </a:lstStyle>
          <a:p>
            <a:fld id="{2FB4FF29-EE9A-4D47-9F1A-289A80693C0F}" type="datetimeFigureOut">
              <a:rPr lang="en-US" smtClean="0"/>
              <a:pPr/>
              <a:t>6/15/2015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4063"/>
            <a:ext cx="5432425" cy="37607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1" tIns="48361" rIns="96721" bIns="48361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1" y="4765676"/>
            <a:ext cx="5516880" cy="4514851"/>
          </a:xfrm>
          <a:prstGeom prst="rect">
            <a:avLst/>
          </a:prstGeom>
        </p:spPr>
        <p:txBody>
          <a:bodyPr vert="horz" lIns="96721" tIns="48361" rIns="96721" bIns="4836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10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 anchor="b"/>
          <a:lstStyle>
            <a:lvl1pPr algn="l">
              <a:defRPr sz="800"/>
            </a:lvl1pPr>
          </a:lstStyle>
          <a:p>
            <a:r>
              <a:rPr lang="en-US" smtClean="0"/>
              <a:t>GLOBAL TEMPLATE_3.PPTX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5" y="9529610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 anchor="b"/>
          <a:lstStyle>
            <a:lvl1pPr algn="r">
              <a:defRPr sz="800"/>
            </a:lvl1pPr>
          </a:lstStyle>
          <a:p>
            <a:fld id="{71E7D22E-2FCF-4181-8686-08BDCDF940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lnSpc>
        <a:spcPct val="90000"/>
      </a:lnSpc>
      <a:spcAft>
        <a:spcPts val="4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1950" indent="-18415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3975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1755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8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9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pl.wikipedia.org/wiki/TWI" TargetMode="External"/><Relationship Id="rId13" Type="http://schemas.openxmlformats.org/officeDocument/2006/relationships/hyperlink" Target="http://pl.wikipedia.org/wiki/EEPROM" TargetMode="External"/><Relationship Id="rId18" Type="http://schemas.openxmlformats.org/officeDocument/2006/relationships/hyperlink" Target="http://pl.wikipedia.org/wiki/Silnik_elektryczny" TargetMode="External"/><Relationship Id="rId3" Type="http://schemas.openxmlformats.org/officeDocument/2006/relationships/hyperlink" Target="http://pl.wikipedia.org/wiki/Magistrala_komunikacyjna" TargetMode="External"/><Relationship Id="rId21" Type="http://schemas.openxmlformats.org/officeDocument/2006/relationships/hyperlink" Target="http://pl.wikipedia.org/wiki/Napi%C4%99cie_elektryczne" TargetMode="External"/><Relationship Id="rId7" Type="http://schemas.openxmlformats.org/officeDocument/2006/relationships/hyperlink" Target="http://pl.wikipedia.org/wiki/Model_OSI" TargetMode="External"/><Relationship Id="rId12" Type="http://schemas.openxmlformats.org/officeDocument/2006/relationships/hyperlink" Target="http://pl.wikipedia.org/wiki/Zegar_czasu_rzeczywistego" TargetMode="External"/><Relationship Id="rId17" Type="http://schemas.openxmlformats.org/officeDocument/2006/relationships/hyperlink" Target="http://pl.wikipedia.org/wiki/Wzmacniacz_impulsowy" TargetMode="External"/><Relationship Id="rId2" Type="http://schemas.openxmlformats.org/officeDocument/2006/relationships/slide" Target="../slides/slide3.xml"/><Relationship Id="rId16" Type="http://schemas.openxmlformats.org/officeDocument/2006/relationships/hyperlink" Target="http://pl.wikipedia.org/wiki/Zasilacz_impulsowy" TargetMode="External"/><Relationship Id="rId20" Type="http://schemas.openxmlformats.org/officeDocument/2006/relationships/hyperlink" Target="http://pl.wikipedia.org/wiki/Nat%C4%99%C5%BCenie_pr%C4%85du_elektrycznego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pl.wikipedia.org/wiki/Lata_80._XX_wieku" TargetMode="External"/><Relationship Id="rId11" Type="http://schemas.openxmlformats.org/officeDocument/2006/relationships/hyperlink" Target="http://pl.wikipedia.org/wiki/Przetwornik_cyfrowo-analogowy" TargetMode="External"/><Relationship Id="rId5" Type="http://schemas.openxmlformats.org/officeDocument/2006/relationships/hyperlink" Target="http://pl.wikipedia.org/wiki/I%C2%B2C" TargetMode="External"/><Relationship Id="rId15" Type="http://schemas.openxmlformats.org/officeDocument/2006/relationships/hyperlink" Target="http://pl.wikipedia.org/wiki/Karta_pami%C4%99ci" TargetMode="External"/><Relationship Id="rId10" Type="http://schemas.openxmlformats.org/officeDocument/2006/relationships/hyperlink" Target="http://pl.wikipedia.org/wiki/Przetwornik_analogowo-cyfrowy" TargetMode="External"/><Relationship Id="rId19" Type="http://schemas.openxmlformats.org/officeDocument/2006/relationships/hyperlink" Target="http://pl.wikipedia.org/wiki/Filtr_dolnoprzepustowy" TargetMode="External"/><Relationship Id="rId4" Type="http://schemas.openxmlformats.org/officeDocument/2006/relationships/hyperlink" Target="http://pl.wikipedia.org/wiki/Philips" TargetMode="External"/><Relationship Id="rId9" Type="http://schemas.openxmlformats.org/officeDocument/2006/relationships/hyperlink" Target="http://pl.wikipedia.org/wiki/J%C4%99zyk_angielski" TargetMode="External"/><Relationship Id="rId14" Type="http://schemas.openxmlformats.org/officeDocument/2006/relationships/hyperlink" Target="http://pl.wikipedia.org/wiki/Pami%C4%99%C4%87_flash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1838" y="754063"/>
            <a:ext cx="5432425" cy="37607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pl-PL" b="1" dirty="0" smtClean="0"/>
              <a:t>http://wiki.makeblock.cc/index.php?title=Me-Baseboard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pl-PL" b="1" dirty="0" smtClean="0"/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pl-PL" b="1" dirty="0" err="1" smtClean="0"/>
              <a:t>I²C</a:t>
            </a:r>
            <a:r>
              <a:rPr lang="pl-PL" dirty="0" smtClean="0"/>
              <a:t> – szeregowa, dwukierunkowa </a:t>
            </a:r>
            <a:r>
              <a:rPr lang="pl-PL" dirty="0" smtClean="0">
                <a:hlinkClick r:id="rId3" tooltip="Magistrala komunikacyjna"/>
              </a:rPr>
              <a:t>magistrala</a:t>
            </a:r>
            <a:r>
              <a:rPr lang="pl-PL" dirty="0" smtClean="0"/>
              <a:t> służąca do przesyłania danych w urządzeniach elektronicznych. Została opracowana przez firmę </a:t>
            </a:r>
            <a:r>
              <a:rPr lang="pl-PL" dirty="0" smtClean="0">
                <a:hlinkClick r:id="rId4" tooltip="Philips"/>
              </a:rPr>
              <a:t>Philips</a:t>
            </a:r>
            <a:r>
              <a:rPr lang="pl-PL" baseline="30000" dirty="0" smtClean="0">
                <a:hlinkClick r:id="rId5"/>
              </a:rPr>
              <a:t>[1]</a:t>
            </a:r>
            <a:r>
              <a:rPr lang="pl-PL" dirty="0" smtClean="0"/>
              <a:t> na początku </a:t>
            </a:r>
            <a:r>
              <a:rPr lang="pl-PL" dirty="0" smtClean="0">
                <a:hlinkClick r:id="rId6" tooltip="Lata 80. XX wieku"/>
              </a:rPr>
              <a:t>lat 80</a:t>
            </a:r>
            <a:r>
              <a:rPr lang="pl-PL" dirty="0" smtClean="0"/>
              <a:t>.</a:t>
            </a:r>
            <a:r>
              <a:rPr lang="pl-PL" baseline="0" dirty="0" smtClean="0"/>
              <a:t> </a:t>
            </a:r>
            <a:r>
              <a:rPr lang="pl-PL" dirty="0" smtClean="0"/>
              <a:t>Standard </a:t>
            </a:r>
            <a:r>
              <a:rPr lang="pl-PL" dirty="0" err="1" smtClean="0"/>
              <a:t>I²C</a:t>
            </a:r>
            <a:r>
              <a:rPr lang="pl-PL" dirty="0" smtClean="0"/>
              <a:t> określa dwie najniższe warstwy </a:t>
            </a:r>
            <a:r>
              <a:rPr lang="pl-PL" dirty="0" smtClean="0">
                <a:hlinkClick r:id="rId7" tooltip="Model OSI"/>
              </a:rPr>
              <a:t>modelu odniesienia OSI</a:t>
            </a:r>
            <a:r>
              <a:rPr lang="pl-PL" dirty="0" smtClean="0"/>
              <a:t>: warstwę fizyczną i warstwę łącza danych.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pl-PL" dirty="0" smtClean="0"/>
          </a:p>
          <a:p>
            <a:r>
              <a:rPr lang="en-US" dirty="0" err="1" smtClean="0"/>
              <a:t>Ponieważ</a:t>
            </a:r>
            <a:r>
              <a:rPr lang="en-US" dirty="0" smtClean="0"/>
              <a:t> I²C jest </a:t>
            </a:r>
            <a:r>
              <a:rPr lang="en-US" dirty="0" err="1" smtClean="0"/>
              <a:t>nazwą</a:t>
            </a:r>
            <a:r>
              <a:rPr lang="en-US" dirty="0" smtClean="0"/>
              <a:t> </a:t>
            </a:r>
            <a:r>
              <a:rPr lang="en-US" dirty="0" err="1" smtClean="0"/>
              <a:t>zastrzeżoną</a:t>
            </a:r>
            <a:r>
              <a:rPr lang="en-US" dirty="0" smtClean="0"/>
              <a:t> </a:t>
            </a:r>
            <a:r>
              <a:rPr lang="en-US" dirty="0" err="1" smtClean="0"/>
              <a:t>przez</a:t>
            </a:r>
            <a:r>
              <a:rPr lang="en-US" dirty="0" smtClean="0"/>
              <a:t> </a:t>
            </a:r>
            <a:r>
              <a:rPr lang="en-US" dirty="0" err="1" smtClean="0"/>
              <a:t>firmę</a:t>
            </a:r>
            <a:r>
              <a:rPr lang="en-US" dirty="0" smtClean="0"/>
              <a:t> Philips, </a:t>
            </a:r>
            <a:r>
              <a:rPr lang="en-US" dirty="0" err="1" smtClean="0"/>
              <a:t>inne</a:t>
            </a:r>
            <a:r>
              <a:rPr lang="en-US" dirty="0" smtClean="0"/>
              <a:t> </a:t>
            </a:r>
            <a:r>
              <a:rPr lang="en-US" dirty="0" err="1" smtClean="0"/>
              <a:t>firmy</a:t>
            </a:r>
            <a:r>
              <a:rPr lang="en-US" dirty="0" smtClean="0"/>
              <a:t> </a:t>
            </a:r>
            <a:r>
              <a:rPr lang="en-US" dirty="0" err="1" smtClean="0"/>
              <a:t>implementują</a:t>
            </a:r>
            <a:r>
              <a:rPr lang="en-US" dirty="0" smtClean="0"/>
              <a:t> </a:t>
            </a:r>
            <a:r>
              <a:rPr lang="en-US" dirty="0" err="1" smtClean="0"/>
              <a:t>kompatybilne</a:t>
            </a:r>
            <a:r>
              <a:rPr lang="en-US" dirty="0" smtClean="0"/>
              <a:t> </a:t>
            </a:r>
            <a:r>
              <a:rPr lang="en-US" dirty="0" err="1" smtClean="0"/>
              <a:t>standardy</a:t>
            </a:r>
            <a:r>
              <a:rPr lang="en-US" dirty="0" smtClean="0"/>
              <a:t> pod </a:t>
            </a:r>
            <a:r>
              <a:rPr lang="en-US" dirty="0" err="1" smtClean="0"/>
              <a:t>innymi</a:t>
            </a:r>
            <a:r>
              <a:rPr lang="en-US" dirty="0" smtClean="0"/>
              <a:t> </a:t>
            </a:r>
            <a:r>
              <a:rPr lang="en-US" dirty="0" err="1" smtClean="0"/>
              <a:t>nazwami</a:t>
            </a:r>
            <a:r>
              <a:rPr lang="en-US" dirty="0" smtClean="0"/>
              <a:t>:</a:t>
            </a:r>
          </a:p>
          <a:p>
            <a:r>
              <a:rPr lang="en-US" dirty="0" smtClean="0">
                <a:hlinkClick r:id="rId8" tooltip="TWI"/>
              </a:rPr>
              <a:t>TWI</a:t>
            </a:r>
            <a:r>
              <a:rPr lang="en-US" dirty="0" smtClean="0"/>
              <a:t> (Two Wire Interface), </a:t>
            </a:r>
            <a:r>
              <a:rPr lang="en-US" dirty="0" err="1" smtClean="0"/>
              <a:t>stosowane</a:t>
            </a:r>
            <a:r>
              <a:rPr lang="en-US" dirty="0" smtClean="0"/>
              <a:t> w </a:t>
            </a:r>
            <a:r>
              <a:rPr lang="en-US" dirty="0" err="1" smtClean="0"/>
              <a:t>mikrokontrolerach</a:t>
            </a:r>
            <a:r>
              <a:rPr lang="en-US" dirty="0" smtClean="0"/>
              <a:t> </a:t>
            </a:r>
            <a:r>
              <a:rPr lang="en-US" dirty="0" err="1" smtClean="0"/>
              <a:t>firmy</a:t>
            </a:r>
            <a:r>
              <a:rPr lang="en-US" dirty="0" smtClean="0"/>
              <a:t> Atmel</a:t>
            </a:r>
          </a:p>
          <a:p>
            <a:r>
              <a:rPr lang="en-US" dirty="0" smtClean="0"/>
              <a:t>IIC (Inter-</a:t>
            </a:r>
            <a:r>
              <a:rPr lang="en-US" dirty="0" err="1" smtClean="0"/>
              <a:t>Intergrated</a:t>
            </a:r>
            <a:r>
              <a:rPr lang="en-US" dirty="0" smtClean="0"/>
              <a:t> Circuit)</a:t>
            </a:r>
          </a:p>
          <a:p>
            <a:r>
              <a:rPr lang="en-US" dirty="0" smtClean="0"/>
              <a:t>SCCB (Serial Camera Control) w </a:t>
            </a:r>
            <a:r>
              <a:rPr lang="en-US" dirty="0" err="1" smtClean="0"/>
              <a:t>produktach</a:t>
            </a:r>
            <a:r>
              <a:rPr lang="en-US" dirty="0" smtClean="0"/>
              <a:t> </a:t>
            </a:r>
            <a:r>
              <a:rPr lang="en-US" dirty="0" err="1" smtClean="0"/>
              <a:t>firmy</a:t>
            </a:r>
            <a:r>
              <a:rPr lang="en-US" dirty="0" smtClean="0"/>
              <a:t> </a:t>
            </a:r>
            <a:r>
              <a:rPr lang="en-US" dirty="0" err="1" smtClean="0"/>
              <a:t>OmniVision</a:t>
            </a:r>
            <a:endParaRPr lang="en-US" dirty="0" smtClean="0"/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pl-PL" dirty="0" smtClean="0"/>
          </a:p>
          <a:p>
            <a:r>
              <a:rPr lang="en-US" b="1" dirty="0" smtClean="0"/>
              <a:t>SPI</a:t>
            </a:r>
            <a:r>
              <a:rPr lang="en-US" dirty="0" smtClean="0"/>
              <a:t> (</a:t>
            </a:r>
            <a:r>
              <a:rPr lang="en-US" dirty="0" err="1" smtClean="0">
                <a:hlinkClick r:id="rId9" tooltip="Język angielski"/>
              </a:rPr>
              <a:t>ang</a:t>
            </a:r>
            <a:r>
              <a:rPr lang="en-US" dirty="0" smtClean="0">
                <a:hlinkClick r:id="rId9" tooltip="Język angielski"/>
              </a:rPr>
              <a:t>.</a:t>
            </a:r>
            <a:r>
              <a:rPr lang="en-US" dirty="0" smtClean="0"/>
              <a:t> </a:t>
            </a:r>
            <a:r>
              <a:rPr lang="en-US" i="1" dirty="0" smtClean="0"/>
              <a:t>Serial Peripheral Interface</a:t>
            </a:r>
            <a:r>
              <a:rPr lang="en-US" dirty="0" smtClean="0"/>
              <a:t>) – </a:t>
            </a:r>
            <a:r>
              <a:rPr lang="en-US" dirty="0" err="1" smtClean="0"/>
              <a:t>szeregowy</a:t>
            </a:r>
            <a:r>
              <a:rPr lang="en-US" dirty="0" smtClean="0"/>
              <a:t> </a:t>
            </a:r>
            <a:r>
              <a:rPr lang="en-US" dirty="0" err="1" smtClean="0"/>
              <a:t>interfejs</a:t>
            </a:r>
            <a:r>
              <a:rPr lang="en-US" dirty="0" smtClean="0"/>
              <a:t> </a:t>
            </a:r>
            <a:r>
              <a:rPr lang="en-US" dirty="0" err="1" smtClean="0"/>
              <a:t>urządzeń</a:t>
            </a:r>
            <a:r>
              <a:rPr lang="en-US" dirty="0" smtClean="0"/>
              <a:t> </a:t>
            </a:r>
            <a:r>
              <a:rPr lang="en-US" dirty="0" err="1" smtClean="0"/>
              <a:t>peryferyjnych</a:t>
            </a:r>
            <a:r>
              <a:rPr lang="en-US" dirty="0" smtClean="0"/>
              <a:t>. </a:t>
            </a:r>
            <a:r>
              <a:rPr lang="en-US" dirty="0" err="1" smtClean="0"/>
              <a:t>Jeden</a:t>
            </a:r>
            <a:r>
              <a:rPr lang="en-US" dirty="0" smtClean="0"/>
              <a:t> z </a:t>
            </a:r>
            <a:r>
              <a:rPr lang="en-US" dirty="0" err="1" smtClean="0"/>
              <a:t>najczęściej</a:t>
            </a:r>
            <a:r>
              <a:rPr lang="en-US" dirty="0" smtClean="0"/>
              <a:t> </a:t>
            </a:r>
            <a:r>
              <a:rPr lang="en-US" dirty="0" err="1" smtClean="0"/>
              <a:t>używanych</a:t>
            </a:r>
            <a:r>
              <a:rPr lang="en-US" dirty="0" smtClean="0"/>
              <a:t> </a:t>
            </a:r>
            <a:r>
              <a:rPr lang="en-US" dirty="0" err="1" smtClean="0"/>
              <a:t>interfejsów</a:t>
            </a:r>
            <a:r>
              <a:rPr lang="en-US" dirty="0" smtClean="0"/>
              <a:t> </a:t>
            </a:r>
            <a:r>
              <a:rPr lang="en-US" dirty="0" err="1" smtClean="0"/>
              <a:t>komunikacyjnych</a:t>
            </a:r>
            <a:r>
              <a:rPr lang="en-US" dirty="0" smtClean="0"/>
              <a:t> </a:t>
            </a:r>
            <a:r>
              <a:rPr lang="en-US" dirty="0" err="1" smtClean="0"/>
              <a:t>pomiędzy</a:t>
            </a:r>
            <a:r>
              <a:rPr lang="en-US" dirty="0" smtClean="0"/>
              <a:t> </a:t>
            </a:r>
            <a:r>
              <a:rPr lang="en-US" dirty="0" err="1" smtClean="0"/>
              <a:t>systemami</a:t>
            </a:r>
            <a:r>
              <a:rPr lang="en-US" dirty="0" smtClean="0"/>
              <a:t> </a:t>
            </a:r>
            <a:r>
              <a:rPr lang="en-US" dirty="0" err="1" smtClean="0"/>
              <a:t>mikroprocesorowymi</a:t>
            </a:r>
            <a:r>
              <a:rPr lang="en-US" dirty="0" smtClean="0"/>
              <a:t> a </a:t>
            </a:r>
            <a:r>
              <a:rPr lang="en-US" dirty="0" err="1" smtClean="0"/>
              <a:t>układami</a:t>
            </a:r>
            <a:r>
              <a:rPr lang="en-US" dirty="0" smtClean="0"/>
              <a:t> </a:t>
            </a:r>
            <a:r>
              <a:rPr lang="en-US" dirty="0" err="1" smtClean="0"/>
              <a:t>peryferyjnymi</a:t>
            </a:r>
            <a:r>
              <a:rPr lang="en-US" dirty="0" smtClean="0"/>
              <a:t> </a:t>
            </a:r>
            <a:r>
              <a:rPr lang="en-US" dirty="0" err="1" smtClean="0"/>
              <a:t>takimi</a:t>
            </a:r>
            <a:r>
              <a:rPr lang="en-US" dirty="0" smtClean="0"/>
              <a:t> </a:t>
            </a:r>
            <a:r>
              <a:rPr lang="en-US" dirty="0" err="1" smtClean="0"/>
              <a:t>jak</a:t>
            </a:r>
            <a:r>
              <a:rPr lang="en-US" dirty="0" smtClean="0"/>
              <a:t>: </a:t>
            </a:r>
            <a:r>
              <a:rPr lang="en-US" dirty="0" err="1" smtClean="0"/>
              <a:t>przetworniki</a:t>
            </a:r>
            <a:r>
              <a:rPr lang="en-US" dirty="0" smtClean="0"/>
              <a:t> </a:t>
            </a:r>
            <a:r>
              <a:rPr lang="en-US" dirty="0" smtClean="0">
                <a:hlinkClick r:id="rId10" tooltip="Przetwornik analogowo-cyfrowy"/>
              </a:rPr>
              <a:t>ADC</a:t>
            </a:r>
            <a:r>
              <a:rPr lang="en-US" dirty="0" smtClean="0"/>
              <a:t>/</a:t>
            </a:r>
            <a:r>
              <a:rPr lang="en-US" dirty="0" smtClean="0">
                <a:hlinkClick r:id="rId11" tooltip="Przetwornik cyfrowo-analogowy"/>
              </a:rPr>
              <a:t>DAC</a:t>
            </a:r>
            <a:r>
              <a:rPr lang="en-US" dirty="0" smtClean="0"/>
              <a:t>, </a:t>
            </a:r>
            <a:r>
              <a:rPr lang="en-US" dirty="0" err="1" smtClean="0">
                <a:hlinkClick r:id="rId12" tooltip="Zegar czasu rzeczywistego"/>
              </a:rPr>
              <a:t>układy</a:t>
            </a:r>
            <a:r>
              <a:rPr lang="en-US" dirty="0" smtClean="0">
                <a:hlinkClick r:id="rId12" tooltip="Zegar czasu rzeczywistego"/>
              </a:rPr>
              <a:t> RTC</a:t>
            </a:r>
            <a:r>
              <a:rPr lang="en-US" dirty="0" smtClean="0"/>
              <a:t>, </a:t>
            </a:r>
            <a:r>
              <a:rPr lang="en-US" dirty="0" err="1" smtClean="0"/>
              <a:t>pamięci</a:t>
            </a:r>
            <a:r>
              <a:rPr lang="en-US" dirty="0" smtClean="0"/>
              <a:t> </a:t>
            </a:r>
            <a:r>
              <a:rPr lang="en-US" dirty="0" smtClean="0">
                <a:hlinkClick r:id="rId13" tooltip="EEPROM"/>
              </a:rPr>
              <a:t>EEPROM</a:t>
            </a:r>
            <a:r>
              <a:rPr lang="en-US" dirty="0" smtClean="0"/>
              <a:t>, </a:t>
            </a:r>
            <a:r>
              <a:rPr lang="en-US" dirty="0" err="1" smtClean="0">
                <a:hlinkClick r:id="rId14" tooltip="Pamięć flash"/>
              </a:rPr>
              <a:t>pamięci</a:t>
            </a:r>
            <a:r>
              <a:rPr lang="en-US" dirty="0" smtClean="0">
                <a:hlinkClick r:id="rId14" tooltip="Pamięć flash"/>
              </a:rPr>
              <a:t> flash</a:t>
            </a:r>
            <a:r>
              <a:rPr lang="en-US" dirty="0" smtClean="0"/>
              <a:t>, </a:t>
            </a:r>
            <a:r>
              <a:rPr lang="en-US" dirty="0" err="1" smtClean="0">
                <a:hlinkClick r:id="rId15" tooltip="Karta pamięci"/>
              </a:rPr>
              <a:t>karty</a:t>
            </a:r>
            <a:r>
              <a:rPr lang="en-US" dirty="0" smtClean="0">
                <a:hlinkClick r:id="rId15" tooltip="Karta pamięci"/>
              </a:rPr>
              <a:t> MMC/SD</a:t>
            </a:r>
            <a:r>
              <a:rPr lang="en-US" dirty="0" smtClean="0"/>
              <a:t>/ </a:t>
            </a:r>
            <a:r>
              <a:rPr lang="en-US" dirty="0" err="1" smtClean="0"/>
              <a:t>itp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Komunikacja</a:t>
            </a:r>
            <a:r>
              <a:rPr lang="en-US" dirty="0" smtClean="0"/>
              <a:t> </a:t>
            </a:r>
            <a:r>
              <a:rPr lang="en-US" dirty="0" err="1" smtClean="0"/>
              <a:t>poprzez</a:t>
            </a:r>
            <a:r>
              <a:rPr lang="en-US" dirty="0" smtClean="0"/>
              <a:t> SPI </a:t>
            </a:r>
            <a:r>
              <a:rPr lang="en-US" dirty="0" err="1" smtClean="0"/>
              <a:t>odbywa</a:t>
            </a:r>
            <a:r>
              <a:rPr lang="en-US" dirty="0" smtClean="0"/>
              <a:t> </a:t>
            </a:r>
            <a:r>
              <a:rPr lang="en-US" dirty="0" err="1" smtClean="0"/>
              <a:t>się</a:t>
            </a:r>
            <a:r>
              <a:rPr lang="en-US" dirty="0" smtClean="0"/>
              <a:t> </a:t>
            </a:r>
            <a:r>
              <a:rPr lang="en-US" dirty="0" err="1" smtClean="0"/>
              <a:t>synchronicznie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pomocą</a:t>
            </a:r>
            <a:r>
              <a:rPr lang="en-US" dirty="0" smtClean="0"/>
              <a:t> 3 </a:t>
            </a:r>
            <a:r>
              <a:rPr lang="en-US" dirty="0" err="1" smtClean="0"/>
              <a:t>linii</a:t>
            </a:r>
            <a:r>
              <a:rPr lang="en-US" dirty="0" smtClean="0"/>
              <a:t>:</a:t>
            </a:r>
          </a:p>
          <a:p>
            <a:r>
              <a:rPr lang="en-US" b="1" dirty="0" smtClean="0"/>
              <a:t>MOSI</a:t>
            </a:r>
            <a:r>
              <a:rPr lang="en-US" dirty="0" smtClean="0"/>
              <a:t> (</a:t>
            </a:r>
            <a:r>
              <a:rPr lang="en-US" dirty="0" err="1" smtClean="0"/>
              <a:t>ang</a:t>
            </a:r>
            <a:r>
              <a:rPr lang="en-US" dirty="0" smtClean="0"/>
              <a:t>. </a:t>
            </a:r>
            <a:r>
              <a:rPr lang="en-US" i="1" dirty="0" smtClean="0"/>
              <a:t>Master Output Slave Input</a:t>
            </a:r>
            <a:r>
              <a:rPr lang="en-US" dirty="0" smtClean="0"/>
              <a:t>) – </a:t>
            </a:r>
            <a:r>
              <a:rPr lang="en-US" dirty="0" err="1" smtClean="0"/>
              <a:t>dane</a:t>
            </a:r>
            <a:r>
              <a:rPr lang="en-US" dirty="0" smtClean="0"/>
              <a:t> </a:t>
            </a:r>
            <a:r>
              <a:rPr lang="en-US" dirty="0" err="1" smtClean="0"/>
              <a:t>dla</a:t>
            </a:r>
            <a:r>
              <a:rPr lang="en-US" dirty="0" smtClean="0"/>
              <a:t> </a:t>
            </a:r>
            <a:r>
              <a:rPr lang="en-US" dirty="0" err="1" smtClean="0"/>
              <a:t>układu</a:t>
            </a:r>
            <a:r>
              <a:rPr lang="en-US" dirty="0" smtClean="0"/>
              <a:t> </a:t>
            </a:r>
            <a:r>
              <a:rPr lang="en-US" dirty="0" err="1" smtClean="0"/>
              <a:t>peryferyjnego</a:t>
            </a:r>
            <a:r>
              <a:rPr lang="en-US" dirty="0" smtClean="0"/>
              <a:t>,</a:t>
            </a:r>
          </a:p>
          <a:p>
            <a:r>
              <a:rPr lang="en-US" b="1" dirty="0" smtClean="0"/>
              <a:t>MISO</a:t>
            </a:r>
            <a:r>
              <a:rPr lang="en-US" dirty="0" smtClean="0"/>
              <a:t> (</a:t>
            </a:r>
            <a:r>
              <a:rPr lang="en-US" dirty="0" err="1" smtClean="0"/>
              <a:t>ang</a:t>
            </a:r>
            <a:r>
              <a:rPr lang="en-US" dirty="0" smtClean="0"/>
              <a:t>. </a:t>
            </a:r>
            <a:r>
              <a:rPr lang="en-US" i="1" dirty="0" smtClean="0"/>
              <a:t>Master Input Slave Output</a:t>
            </a:r>
            <a:r>
              <a:rPr lang="en-US" dirty="0" smtClean="0"/>
              <a:t>) – </a:t>
            </a:r>
            <a:r>
              <a:rPr lang="en-US" dirty="0" err="1" smtClean="0"/>
              <a:t>dane</a:t>
            </a:r>
            <a:r>
              <a:rPr lang="en-US" dirty="0" smtClean="0"/>
              <a:t> z </a:t>
            </a:r>
            <a:r>
              <a:rPr lang="en-US" dirty="0" err="1" smtClean="0"/>
              <a:t>układu</a:t>
            </a:r>
            <a:r>
              <a:rPr lang="en-US" dirty="0" smtClean="0"/>
              <a:t> </a:t>
            </a:r>
            <a:r>
              <a:rPr lang="en-US" dirty="0" err="1" smtClean="0"/>
              <a:t>peryferyjnego</a:t>
            </a:r>
            <a:r>
              <a:rPr lang="en-US" dirty="0" smtClean="0"/>
              <a:t>,</a:t>
            </a:r>
          </a:p>
          <a:p>
            <a:r>
              <a:rPr lang="en-US" b="1" dirty="0" smtClean="0"/>
              <a:t>SCLK</a:t>
            </a:r>
            <a:r>
              <a:rPr lang="en-US" dirty="0" smtClean="0"/>
              <a:t> (</a:t>
            </a:r>
            <a:r>
              <a:rPr lang="en-US" dirty="0" err="1" smtClean="0"/>
              <a:t>ang</a:t>
            </a:r>
            <a:r>
              <a:rPr lang="en-US" dirty="0" smtClean="0"/>
              <a:t>. </a:t>
            </a:r>
            <a:r>
              <a:rPr lang="en-US" i="1" dirty="0" smtClean="0"/>
              <a:t>Serial </a:t>
            </a:r>
            <a:r>
              <a:rPr lang="en-US" i="1" dirty="0" err="1" smtClean="0"/>
              <a:t>CLocK</a:t>
            </a:r>
            <a:r>
              <a:rPr lang="en-US" dirty="0" smtClean="0"/>
              <a:t>) – </a:t>
            </a:r>
            <a:r>
              <a:rPr lang="en-US" dirty="0" err="1" smtClean="0"/>
              <a:t>sygnał</a:t>
            </a:r>
            <a:r>
              <a:rPr lang="en-US" dirty="0" smtClean="0"/>
              <a:t> </a:t>
            </a:r>
            <a:r>
              <a:rPr lang="en-US" dirty="0" err="1" smtClean="0"/>
              <a:t>zegarowy</a:t>
            </a:r>
            <a:r>
              <a:rPr lang="en-US" dirty="0" smtClean="0"/>
              <a:t> (</a:t>
            </a:r>
            <a:r>
              <a:rPr lang="en-US" dirty="0" err="1" smtClean="0"/>
              <a:t>taktujący</a:t>
            </a:r>
            <a:r>
              <a:rPr lang="en-US" dirty="0" smtClean="0"/>
              <a:t>).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pl-PL" dirty="0" smtClean="0"/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pl-PL" b="1" dirty="0" smtClean="0"/>
              <a:t>PWM</a:t>
            </a:r>
            <a:r>
              <a:rPr lang="pl-PL" dirty="0" smtClean="0"/>
              <a:t> (</a:t>
            </a:r>
            <a:r>
              <a:rPr lang="pl-PL" dirty="0" smtClean="0">
                <a:hlinkClick r:id="rId9" tooltip="Język angielski"/>
              </a:rPr>
              <a:t>ang.</a:t>
            </a:r>
            <a:r>
              <a:rPr lang="pl-PL" dirty="0" smtClean="0"/>
              <a:t> </a:t>
            </a:r>
            <a:r>
              <a:rPr lang="pl-PL" i="1" dirty="0" err="1" smtClean="0"/>
              <a:t>pulse-width</a:t>
            </a:r>
            <a:r>
              <a:rPr lang="pl-PL" i="1" dirty="0" smtClean="0"/>
              <a:t> </a:t>
            </a:r>
            <a:r>
              <a:rPr lang="pl-PL" i="1" dirty="0" err="1" smtClean="0"/>
              <a:t>modulation</a:t>
            </a:r>
            <a:r>
              <a:rPr lang="pl-PL" dirty="0" smtClean="0"/>
              <a:t>) – metoda regulacji sygnału prądowego lub napięciowego, o stałej amplitudzie i częstotliwości, polegająca na zmianie wypełnienia sygnału, używana w </a:t>
            </a:r>
            <a:r>
              <a:rPr lang="pl-PL" dirty="0" smtClean="0">
                <a:hlinkClick r:id="rId16" tooltip="Zasilacz impulsowy"/>
              </a:rPr>
              <a:t>zasilaczach impulsowych</a:t>
            </a:r>
            <a:r>
              <a:rPr lang="pl-PL" dirty="0" smtClean="0"/>
              <a:t>, </a:t>
            </a:r>
            <a:r>
              <a:rPr lang="pl-PL" dirty="0" smtClean="0">
                <a:hlinkClick r:id="rId17" tooltip="Wzmacniacz impulsowy"/>
              </a:rPr>
              <a:t>wzmacniaczach impulsowych</a:t>
            </a:r>
            <a:r>
              <a:rPr lang="pl-PL" dirty="0" smtClean="0"/>
              <a:t> i układach sterujących pracą </a:t>
            </a:r>
            <a:r>
              <a:rPr lang="pl-PL" dirty="0" smtClean="0">
                <a:hlinkClick r:id="rId18" tooltip="Silnik elektryczny"/>
              </a:rPr>
              <a:t>silników elektrycznych</a:t>
            </a:r>
            <a:r>
              <a:rPr lang="pl-PL" dirty="0" smtClean="0"/>
              <a:t>. Układ PWM zasila urządzenie bezpośrednio lub przez </a:t>
            </a:r>
            <a:r>
              <a:rPr lang="pl-PL" dirty="0" smtClean="0">
                <a:hlinkClick r:id="rId19" tooltip="Filtr dolnoprzepustowy"/>
              </a:rPr>
              <a:t>filtr dolnoprzepustowy</a:t>
            </a:r>
            <a:r>
              <a:rPr lang="pl-PL" dirty="0" smtClean="0"/>
              <a:t> wygładzający zmiany </a:t>
            </a:r>
            <a:r>
              <a:rPr lang="pl-PL" dirty="0" err="1" smtClean="0">
                <a:hlinkClick r:id="rId20" tooltip="Natężenie prądu elektrycznego"/>
              </a:rPr>
              <a:t>nateżenia</a:t>
            </a:r>
            <a:r>
              <a:rPr lang="pl-PL" dirty="0" smtClean="0">
                <a:hlinkClick r:id="rId20" tooltip="Natężenie prądu elektrycznego"/>
              </a:rPr>
              <a:t> prądu elektrycznego</a:t>
            </a:r>
            <a:r>
              <a:rPr lang="pl-PL" dirty="0" smtClean="0"/>
              <a:t> i </a:t>
            </a:r>
            <a:r>
              <a:rPr lang="pl-PL" dirty="0" smtClean="0">
                <a:hlinkClick r:id="rId21" tooltip="Napięcie elektryczne"/>
              </a:rPr>
              <a:t>napięcia</a:t>
            </a:r>
            <a:r>
              <a:rPr lang="pl-PL" dirty="0" smtClean="0"/>
              <a:t>.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IDE</a:t>
            </a:r>
            <a:r>
              <a:rPr lang="pl-PL" baseline="0" dirty="0" smtClean="0"/>
              <a:t> dostarczane przez twórców </a:t>
            </a:r>
            <a:r>
              <a:rPr lang="pl-PL" baseline="0" dirty="0" err="1" smtClean="0"/>
              <a:t>arduino</a:t>
            </a:r>
            <a:endParaRPr lang="pl-PL" baseline="0" dirty="0" smtClean="0"/>
          </a:p>
          <a:p>
            <a:r>
              <a:rPr lang="pl-PL" baseline="0" dirty="0" smtClean="0"/>
              <a:t>Wygodne na początek.</a:t>
            </a:r>
          </a:p>
          <a:p>
            <a:r>
              <a:rPr lang="pl-PL" baseline="0" dirty="0" smtClean="0"/>
              <a:t>Łatwo dokłada się nowe biblioteki i przykłady z netu.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Funkcja </a:t>
            </a:r>
            <a:r>
              <a:rPr lang="pl-PL" dirty="0" err="1" smtClean="0"/>
              <a:t>main</a:t>
            </a:r>
            <a:r>
              <a:rPr lang="pl-PL" dirty="0" smtClean="0"/>
              <a:t> </a:t>
            </a:r>
            <a:r>
              <a:rPr lang="pl-PL" dirty="0" err="1" smtClean="0"/>
              <a:t>Arduino</a:t>
            </a:r>
            <a:r>
              <a:rPr lang="pl-PL" dirty="0" smtClean="0"/>
              <a:t> wygląda następująco: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int</a:t>
            </a:r>
            <a:r>
              <a:rPr lang="en-US" dirty="0" smtClean="0"/>
              <a:t> main(void)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{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init();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</a:t>
            </a:r>
            <a:r>
              <a:rPr lang="en-US" dirty="0" err="1" smtClean="0"/>
              <a:t>initVariant</a:t>
            </a:r>
            <a:r>
              <a:rPr lang="en-US" dirty="0" smtClean="0"/>
              <a:t>();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setup();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 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for (;;) {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	loop();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	if (</a:t>
            </a:r>
            <a:r>
              <a:rPr lang="en-US" dirty="0" err="1" smtClean="0"/>
              <a:t>serialEventRun</a:t>
            </a:r>
            <a:r>
              <a:rPr lang="en-US" dirty="0" smtClean="0"/>
              <a:t>) </a:t>
            </a:r>
            <a:r>
              <a:rPr lang="en-US" dirty="0" err="1" smtClean="0"/>
              <a:t>serialEventRun</a:t>
            </a:r>
            <a:r>
              <a:rPr lang="en-US" dirty="0" smtClean="0"/>
              <a:t>();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}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     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return 0;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2.xml"/><Relationship Id="rId7" Type="http://schemas.openxmlformats.org/officeDocument/2006/relationships/oleObject" Target="../embeddings/oleObject3.bin"/><Relationship Id="rId2" Type="http://schemas.openxmlformats.org/officeDocument/2006/relationships/tags" Target="../tags/tag1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4" name="Picture 4" descr="http://upload.wikimedia.org/wikipedia/commons/d/d9/Arduino_ftdi_chip-1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1156875"/>
            <a:ext cx="9906000" cy="5270915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97282" name="think-cell Slide" r:id="rId7" imgW="360" imgH="360" progId="">
              <p:embed/>
            </p:oleObj>
          </a:graphicData>
        </a:graphic>
      </p:graphicFrame>
      <p:sp>
        <p:nvSpPr>
          <p:cNvPr id="16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1556740"/>
            <a:ext cx="9906000" cy="1944270"/>
          </a:xfrm>
        </p:spPr>
        <p:txBody>
          <a:bodyPr vert="horz" lIns="36000" tIns="36000" rIns="360000" bIns="36000" rtlCol="0" anchor="ctr">
            <a:noAutofit/>
          </a:bodyPr>
          <a:lstStyle>
            <a:lvl1pPr algn="ctr" defTabSz="995690" rtl="0" eaLnBrk="1" latinLnBrk="0" hangingPunct="1">
              <a:spcBef>
                <a:spcPct val="0"/>
              </a:spcBef>
              <a:buNone/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21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 userDrawn="1">
            <p:custDataLst>
              <p:tags r:id="rId4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pic>
        <p:nvPicPr>
          <p:cNvPr id="14" name="Picture 4" descr="robocap_2048x2048.jpg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7545360" y="0"/>
            <a:ext cx="1800250" cy="18002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2" name="Picture 4" descr="http://wallpaperest.com/wallpapers/electronic-circuit-dual-screen_159428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1340710"/>
            <a:ext cx="9906000" cy="5078360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232450" name="think-cell Slide" r:id="rId7" imgW="360" imgH="360" progId="">
              <p:embed/>
            </p:oleObj>
          </a:graphicData>
        </a:graphic>
      </p:graphicFrame>
      <p:sp>
        <p:nvSpPr>
          <p:cNvPr id="16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1556740"/>
            <a:ext cx="9906000" cy="1944270"/>
          </a:xfrm>
        </p:spPr>
        <p:txBody>
          <a:bodyPr vert="horz" lIns="36000" tIns="36000" rIns="360000" bIns="36000" rtlCol="0" anchor="ctr">
            <a:noAutofit/>
          </a:bodyPr>
          <a:lstStyle>
            <a:lvl1pPr algn="ctr" defTabSz="995690" rtl="0" eaLnBrk="1" latinLnBrk="0" hangingPunct="1">
              <a:spcBef>
                <a:spcPct val="0"/>
              </a:spcBef>
              <a:buNone/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21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 userDrawn="1">
            <p:custDataLst>
              <p:tags r:id="rId4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pic>
        <p:nvPicPr>
          <p:cNvPr id="14" name="Picture 4" descr="robocap_2048x2048.jpg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7545360" y="0"/>
            <a:ext cx="1800250" cy="18002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-Agenda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51554" name="think-cell Slide" r:id="rId3" imgW="360" imgH="360" progId="">
              <p:embed/>
            </p:oleObj>
          </a:graphicData>
        </a:graphic>
      </p:graphicFrame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A_03_arduino_ide.pptx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18786" name="think-cell Slide" r:id="rId4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A_03_arduino_ide.pptx</a:t>
            </a:r>
            <a:endParaRPr lang="de-D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73050" y="1501977"/>
            <a:ext cx="9359900" cy="4636539"/>
          </a:xfrm>
        </p:spPr>
        <p:txBody>
          <a:bodyPr/>
          <a:lstStyle>
            <a:lvl2pPr marL="180975" indent="-180975">
              <a:defRPr/>
            </a:lvl2pPr>
            <a:lvl3pPr marL="361950" indent="-177800">
              <a:tabLst/>
              <a:defRPr/>
            </a:lvl3pPr>
            <a:lvl4pPr marL="542925" indent="-180975">
              <a:defRPr/>
            </a:lvl4pPr>
            <a:lvl5pPr marL="714375" indent="-171450" defTabSz="804863">
              <a:defRPr/>
            </a:lvl5pPr>
            <a:lvl6pPr marL="896938" indent="-179388">
              <a:tabLst/>
              <a:defRPr/>
            </a:lvl6pPr>
            <a:lvl7pPr marL="1079500" indent="-180975">
              <a:tabLst/>
              <a:defRPr/>
            </a:lvl7pPr>
            <a:lvl8pPr marL="1255713" indent="-176213">
              <a:buFont typeface="Symbol" pitchFamily="18" charset="2"/>
              <a:buChar char="-"/>
              <a:defRPr/>
            </a:lvl8pPr>
            <a:lvl9pPr marL="1431925" indent="-174625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Subtitle_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19810" name="think-cell Slide" r:id="rId5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273050" y="1412720"/>
            <a:ext cx="9359900" cy="2884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fr-FR" sz="1400" b="1" i="1" kern="1200" dirty="0" smtClean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A_03_arduino_ide.pptx</a:t>
            </a:r>
            <a:endParaRPr lang="de-DE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273050" y="1772771"/>
            <a:ext cx="9359900" cy="4464620"/>
          </a:xfrm>
        </p:spPr>
        <p:txBody>
          <a:bodyPr/>
          <a:lstStyle>
            <a:lvl4pPr marL="542925" indent="-180975">
              <a:defRPr/>
            </a:lvl4pPr>
            <a:lvl5pPr marL="714375" indent="-171450"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ing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41314" name="think-cell Slide" r:id="rId5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273050" y="1412720"/>
            <a:ext cx="9359900" cy="2884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fr-FR" sz="1400" b="1" i="1" kern="1200" dirty="0" smtClean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A_03_arduino_ide.pptx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21857" name="think-cell Slide" r:id="rId4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A_03_arduino_ide.pptx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5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4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7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Relationship Id="rId14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2049" name="think-cell Slide" r:id="rId16" imgW="360" imgH="360" progId="">
              <p:embed/>
            </p:oleObj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1" y="0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Freeform 4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5" name="Straight Connector 5"/>
          <p:cNvCxnSpPr/>
          <p:nvPr>
            <p:custDataLst>
              <p:tags r:id="rId12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/>
          <p:cNvSpPr>
            <a:spLocks noGrp="1"/>
          </p:cNvSpPr>
          <p:nvPr>
            <p:ph type="dt" sz="half" idx="2"/>
            <p:custDataLst>
              <p:tags r:id="rId13"/>
            </p:custDataLst>
          </p:nvPr>
        </p:nvSpPr>
        <p:spPr>
          <a:xfrm>
            <a:off x="6741831" y="6427223"/>
            <a:ext cx="2660643" cy="19581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35997" tIns="35997" rIns="35997" bIns="35997" anchor="b" anchorCtr="0">
            <a:noAutofit/>
          </a:bodyPr>
          <a:lstStyle>
            <a:lvl1pPr marL="0" algn="r" defTabSz="957756" rtl="0" eaLnBrk="1" latinLnBrk="0" hangingPunct="1">
              <a:defRPr lang="de-DE" altLang="en-US" sz="700" b="0" i="0" kern="1200" noProof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Helvetica Light"/>
              </a:defRPr>
            </a:lvl1pPr>
          </a:lstStyle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  <p:custDataLst>
              <p:tags r:id="rId14"/>
            </p:custDataLst>
          </p:nvPr>
        </p:nvSpPr>
        <p:spPr>
          <a:xfrm>
            <a:off x="6741831" y="6623402"/>
            <a:ext cx="2660643" cy="183502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>
            <a:lvl1pPr marL="0" algn="r" defTabSz="957756" rtl="0" eaLnBrk="1" latinLnBrk="0" hangingPunct="1">
              <a:defRPr lang="de-DE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mtClean="0"/>
              <a:t>A_03_arduino_ide.pptx</a:t>
            </a:r>
            <a:endParaRPr lang="de-DE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  <p:custDataLst>
              <p:tags r:id="rId15"/>
            </p:custDataLst>
          </p:nvPr>
        </p:nvSpPr>
        <p:spPr>
          <a:xfrm>
            <a:off x="9560277" y="6653996"/>
            <a:ext cx="125034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algn="ctr" defTabSz="957756" rtl="0" eaLnBrk="1" latinLnBrk="0" hangingPunct="1">
              <a:defRPr lang="de-DE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80BADDE-CEDF-4108-ADCD-25C7E5D681A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273050" y="1501977"/>
            <a:ext cx="9359900" cy="463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FootnoteAndSource" hidden="1"/>
          <p:cNvSpPr txBox="1"/>
          <p:nvPr/>
        </p:nvSpPr>
        <p:spPr>
          <a:xfrm>
            <a:off x="271148" y="6174740"/>
            <a:ext cx="4681852" cy="162096"/>
          </a:xfrm>
          <a:prstGeom prst="rect">
            <a:avLst/>
          </a:prstGeom>
          <a:noFill/>
        </p:spPr>
        <p:txBody>
          <a:bodyPr vert="horz" wrap="square" lIns="0" tIns="25400" rIns="0" bIns="25400" rtlCol="0">
            <a:spAutoFit/>
          </a:bodyPr>
          <a:lstStyle/>
          <a:p>
            <a:pPr marL="429768" indent="-429768" defTabSz="914400">
              <a:lnSpc>
                <a:spcPct val="90000"/>
              </a:lnSpc>
              <a:tabLst>
                <a:tab pos="347472" algn="r"/>
              </a:tabLst>
            </a:pPr>
            <a:r>
              <a:rPr lang="de-DE" sz="800" dirty="0" smtClean="0"/>
              <a:t>	Source:	Source Text</a:t>
            </a:r>
          </a:p>
        </p:txBody>
      </p:sp>
      <p:grpSp>
        <p:nvGrpSpPr>
          <p:cNvPr id="25" name="Group_Sticker" hidden="1"/>
          <p:cNvGrpSpPr/>
          <p:nvPr/>
        </p:nvGrpSpPr>
        <p:grpSpPr>
          <a:xfrm>
            <a:off x="9056716" y="1176324"/>
            <a:ext cx="561974" cy="247650"/>
            <a:chOff x="9056716" y="1176324"/>
            <a:chExt cx="561974" cy="247650"/>
          </a:xfrm>
        </p:grpSpPr>
        <p:sp>
          <p:nvSpPr>
            <p:cNvPr id="19" name="Rectangle 109"/>
            <p:cNvSpPr>
              <a:spLocks noChangeArrowheads="1"/>
            </p:cNvSpPr>
            <p:nvPr/>
          </p:nvSpPr>
          <p:spPr bwMode="auto">
            <a:xfrm>
              <a:off x="9056716" y="1176324"/>
              <a:ext cx="561974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46038" rIns="0" bIns="46038" anchor="ctr">
              <a:spAutoFit/>
            </a:bodyPr>
            <a:lstStyle/>
            <a:p>
              <a:pPr algn="ctr" eaLnBrk="0" hangingPunct="0">
                <a:lnSpc>
                  <a:spcPct val="100000"/>
                </a:lnSpc>
                <a:tabLst>
                  <a:tab pos="6400800" algn="r"/>
                  <a:tab pos="8636000" algn="r"/>
                </a:tabLst>
              </a:pPr>
              <a:r>
                <a:rPr lang="en-GB" sz="1000" b="1" dirty="0" smtClean="0"/>
                <a:t>STICKER</a:t>
              </a:r>
              <a:endParaRPr lang="en-GB" sz="1000" b="1" dirty="0"/>
            </a:p>
          </p:txBody>
        </p:sp>
        <p:sp>
          <p:nvSpPr>
            <p:cNvPr id="20" name="Line 110"/>
            <p:cNvSpPr>
              <a:spLocks noChangeShapeType="1"/>
            </p:cNvSpPr>
            <p:nvPr/>
          </p:nvSpPr>
          <p:spPr bwMode="auto">
            <a:xfrm>
              <a:off x="9056716" y="1184262"/>
              <a:ext cx="56197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" name="Line 111"/>
            <p:cNvSpPr>
              <a:spLocks noChangeShapeType="1"/>
            </p:cNvSpPr>
            <p:nvPr/>
          </p:nvSpPr>
          <p:spPr bwMode="auto">
            <a:xfrm>
              <a:off x="9056716" y="1412862"/>
              <a:ext cx="56197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24" name="CapgeminiBox" hidden="1"/>
          <p:cNvSpPr>
            <a:spLocks/>
          </p:cNvSpPr>
          <p:nvPr/>
        </p:nvSpPr>
        <p:spPr>
          <a:xfrm>
            <a:off x="-2262238" y="0"/>
            <a:ext cx="2262238" cy="2862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9388" algn="l" defTabSz="80168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6325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462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33513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v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 smtClean="0"/>
              <a:t>Capgemini</a:t>
            </a:r>
            <a:r>
              <a:rPr lang="en-US" dirty="0" smtClean="0"/>
              <a:t> Global V7.7</a:t>
            </a:r>
          </a:p>
        </p:txBody>
      </p:sp>
      <p:pic>
        <p:nvPicPr>
          <p:cNvPr id="2051" name="Picture 3" descr="Creative Common License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257320" y="6453420"/>
            <a:ext cx="838200" cy="304801"/>
          </a:xfrm>
          <a:prstGeom prst="rect">
            <a:avLst/>
          </a:prstGeom>
          <a:noFill/>
        </p:spPr>
      </p:pic>
      <p:pic>
        <p:nvPicPr>
          <p:cNvPr id="21" name="Picture 4" descr="robocap_2048x2048.jpg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8625510" y="72010"/>
            <a:ext cx="908650" cy="90865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71" r:id="rId2"/>
    <p:sldLayoutId id="2147483970" r:id="rId3"/>
    <p:sldLayoutId id="2147483965" r:id="rId4"/>
    <p:sldLayoutId id="2147483966" r:id="rId5"/>
    <p:sldLayoutId id="2147483969" r:id="rId6"/>
    <p:sldLayoutId id="2147483964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342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Comic Sans MS" pitchFamily="66" charset="0"/>
          <a:ea typeface="+mj-ea"/>
          <a:cs typeface="+mj-cs"/>
        </a:defRPr>
      </a:lvl1pPr>
    </p:titleStyle>
    <p:bodyStyle>
      <a:lvl1pPr marL="0" indent="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None/>
        <a:defRPr sz="1400" b="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182563" indent="-182563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2pPr>
      <a:lvl3pPr marL="361950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3pPr>
      <a:lvl4pPr marL="542925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–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4pPr>
      <a:lvl5pPr marL="714375" indent="-171450" algn="l" defTabSz="801688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Symbol" pitchFamily="18" charset="2"/>
        <a:buChar char="-"/>
        <a:defRPr sz="1400" kern="1200" baseline="0">
          <a:solidFill>
            <a:schemeClr val="tx1"/>
          </a:solidFill>
          <a:latin typeface="Comic Sans MS" pitchFamily="66" charset="0"/>
          <a:ea typeface="+mn-ea"/>
          <a:cs typeface="+mn-cs"/>
        </a:defRPr>
      </a:lvl5pPr>
      <a:lvl6pPr marL="895350" indent="-17780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76325" indent="-17780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57300" indent="-17462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433513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v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9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8.bin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0.png"/><Relationship Id="rId2" Type="http://schemas.openxmlformats.org/officeDocument/2006/relationships/tags" Target="../tags/tag29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1.png"/><Relationship Id="rId2" Type="http://schemas.openxmlformats.org/officeDocument/2006/relationships/tags" Target="../tags/tag3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1.bin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2.bin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2.png"/><Relationship Id="rId2" Type="http://schemas.openxmlformats.org/officeDocument/2006/relationships/tags" Target="../tags/tag3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3.gif"/><Relationship Id="rId2" Type="http://schemas.openxmlformats.org/officeDocument/2006/relationships/tags" Target="../tags/tag35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5.png"/><Relationship Id="rId2" Type="http://schemas.openxmlformats.org/officeDocument/2006/relationships/tags" Target="../tags/tag36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jpeg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jpe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tags" Target="../tags/tag2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jpeg"/><Relationship Id="rId2" Type="http://schemas.openxmlformats.org/officeDocument/2006/relationships/tags" Target="../tags/tag2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9.png"/><Relationship Id="rId2" Type="http://schemas.openxmlformats.org/officeDocument/2006/relationships/tags" Target="../tags/tag2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75778" name="think-cell Slide" r:id="rId4" imgW="360" imgH="360" progId="">
              <p:embed/>
            </p:oleObj>
          </a:graphicData>
        </a:graphic>
      </p:graphicFrame>
      <p:pic>
        <p:nvPicPr>
          <p:cNvPr id="2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57070" y="0"/>
            <a:ext cx="1928580" cy="1928580"/>
          </a:xfrm>
          <a:prstGeom prst="rect">
            <a:avLst/>
          </a:prstGeom>
          <a:noFill/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2708900"/>
            <a:ext cx="9906000" cy="1944270"/>
          </a:xfrm>
        </p:spPr>
        <p:txBody>
          <a:bodyPr/>
          <a:lstStyle/>
          <a:p>
            <a:r>
              <a:rPr lang="pl-PL" sz="6000" b="1" dirty="0" err="1" smtClean="0"/>
              <a:t>Arduino</a:t>
            </a:r>
            <a:r>
              <a:rPr lang="pl-PL" sz="6000" b="1" dirty="0" smtClean="0"/>
              <a:t> Software (IDE) </a:t>
            </a:r>
            <a:endParaRPr lang="en-US" sz="6000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82626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cyfrowe wyjście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7"/>
          <p:cNvSpPr>
            <a:spLocks noGrp="1"/>
          </p:cNvSpPr>
          <p:nvPr>
            <p:ph idx="4294967295"/>
          </p:nvPr>
        </p:nvSpPr>
        <p:spPr>
          <a:xfrm>
            <a:off x="4016870" y="1196690"/>
            <a:ext cx="5760800" cy="504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800" b="1" dirty="0" err="1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Arduino.h</a:t>
            </a: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pl-PL" sz="1800" b="1" dirty="0" smtClean="0">
              <a:solidFill>
                <a:srgbClr val="CC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b="1" dirty="0" smtClean="0">
              <a:solidFill>
                <a:srgbClr val="888888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OUTPUT);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b="1" dirty="0" smtClean="0">
              <a:solidFill>
                <a:srgbClr val="888888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HIGH);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delay(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1000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LOW);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delay(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1000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pl-PL" sz="1800" dirty="0" smtClean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</a:pPr>
            <a:endParaRPr lang="pl-PL" sz="18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3600500" cy="49686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pinMode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(pin,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mode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mode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INPUT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OUTPUT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INPUT_PULLUP</a:t>
            </a:r>
            <a:r>
              <a:rPr lang="pl-PL" sz="2000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  <a:t/>
            </a:r>
            <a:br>
              <a:rPr lang="pl-PL" sz="2000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konfiguracja cyfrowego wtyku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(pin,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HIGH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LOW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ustawianie wartości cyfrowego wtyku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delay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zatrzymanie programu na czas określony w parametrze (milisekundy)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</a:pPr>
            <a:endParaRPr lang="pl-PL" sz="20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78530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cyfrowe wejście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8531" name="Picture 3" descr="C:\git\RoboCap\arduino\wks\A_03_02_digital_input\digital_input_bb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68530" y="1340710"/>
            <a:ext cx="6939977" cy="46800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105160" y="3861060"/>
            <a:ext cx="460382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b="1" dirty="0" smtClean="0">
                <a:latin typeface="Courier New" pitchFamily="49" charset="0"/>
                <a:cs typeface="Courier New" pitchFamily="49" charset="0"/>
              </a:rPr>
              <a:t>13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21440" y="3861060"/>
            <a:ext cx="598241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b="1" dirty="0" smtClean="0">
                <a:latin typeface="Courier New" pitchFamily="49" charset="0"/>
                <a:cs typeface="Courier New" pitchFamily="49" charset="0"/>
              </a:rPr>
              <a:t>GND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29330" y="3861060"/>
            <a:ext cx="460382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b="1" dirty="0" smtClean="0">
                <a:latin typeface="Courier New" pitchFamily="49" charset="0"/>
                <a:cs typeface="Courier New" pitchFamily="49" charset="0"/>
              </a:rPr>
              <a:t>5V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83650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cyfrowe wejście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7"/>
          <p:cNvSpPr>
            <a:spLocks noGrp="1"/>
          </p:cNvSpPr>
          <p:nvPr>
            <p:ph idx="4294967295"/>
          </p:nvPr>
        </p:nvSpPr>
        <p:spPr>
          <a:xfrm>
            <a:off x="4016870" y="1196690"/>
            <a:ext cx="5760800" cy="504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800" b="1" dirty="0" err="1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Arduino.h</a:t>
            </a: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pl-PL" sz="1800" b="1" dirty="0" smtClean="0">
              <a:solidFill>
                <a:srgbClr val="CC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b="1" dirty="0" smtClean="0">
              <a:solidFill>
                <a:srgbClr val="CC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isH</a:t>
            </a:r>
            <a:r>
              <a:rPr lang="pl-PL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l-PL" sz="1800" dirty="0" smtClean="0">
                <a:latin typeface="Courier New" pitchFamily="49" charset="0"/>
                <a:cs typeface="Courier New" pitchFamily="49" charset="0"/>
              </a:rPr>
              <a:t>HIGH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wasPressed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LOW;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OUTPUT);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INPUT);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pressed =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digitalRead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008800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wasPressed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&amp;&amp; pressed)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i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High 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isH</a:t>
            </a:r>
            <a:r>
              <a:rPr lang="pl-PL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wasPressed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pressed;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,isH</a:t>
            </a:r>
            <a:r>
              <a:rPr lang="pl-PL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delay(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pl-PL" sz="1800" dirty="0" smtClean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</a:pPr>
            <a:endParaRPr lang="pl-PL" sz="18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3600500" cy="49686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digitalRead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(pin)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return: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HIGH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LOW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odczytanie wartości cyfrowego wtyku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</a:pPr>
            <a:endParaRPr lang="pl-PL" sz="20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79554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cyfrowe wejście (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pullup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)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9555" name="Picture 3" descr="C:\git\RoboCap\arduino\wks\A_03_02_digital_input\digital_input_pullup_bb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96520" y="1340710"/>
            <a:ext cx="7018513" cy="46800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889130" y="4077090"/>
            <a:ext cx="460382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b="1" dirty="0" smtClean="0">
                <a:latin typeface="Courier New" pitchFamily="49" charset="0"/>
                <a:cs typeface="Courier New" pitchFamily="49" charset="0"/>
              </a:rPr>
              <a:t>13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21440" y="4077090"/>
            <a:ext cx="598241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b="1" dirty="0" smtClean="0">
                <a:latin typeface="Courier New" pitchFamily="49" charset="0"/>
                <a:cs typeface="Courier New" pitchFamily="49" charset="0"/>
              </a:rPr>
              <a:t>GND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84674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cyfrowe wejście (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pullup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)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7"/>
          <p:cNvSpPr>
            <a:spLocks noGrp="1"/>
          </p:cNvSpPr>
          <p:nvPr>
            <p:ph idx="4294967295"/>
          </p:nvPr>
        </p:nvSpPr>
        <p:spPr>
          <a:xfrm>
            <a:off x="4016870" y="1196690"/>
            <a:ext cx="5760800" cy="504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800" b="1" dirty="0" err="1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Arduino.h</a:t>
            </a: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pl-PL" sz="1800" b="1" dirty="0" smtClean="0">
              <a:solidFill>
                <a:srgbClr val="CC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b="1" dirty="0" smtClean="0">
              <a:solidFill>
                <a:srgbClr val="CC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isH</a:t>
            </a:r>
            <a:r>
              <a:rPr lang="pl-PL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l-PL" sz="1800" dirty="0" smtClean="0">
                <a:latin typeface="Courier New" pitchFamily="49" charset="0"/>
                <a:cs typeface="Courier New" pitchFamily="49" charset="0"/>
              </a:rPr>
              <a:t>HIGH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wasPressed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LOW;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OUTPUT);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INPUT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_PULLUP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pressed =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digitalRead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008800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wasPressed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&amp;&amp; pressed)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i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High 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isH</a:t>
            </a:r>
            <a:r>
              <a:rPr lang="pl-PL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wasPressed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pressed;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,isH</a:t>
            </a:r>
            <a:r>
              <a:rPr lang="pl-PL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delay(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pl-PL" sz="1800" dirty="0" smtClean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</a:pPr>
            <a:endParaRPr lang="pl-PL" sz="18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3600500" cy="49686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digitalRead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(pin)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return: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HIGH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LOW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odczytanie wartości cyfrowego wtyku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</a:pPr>
            <a:endParaRPr lang="pl-PL" sz="20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29730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cyfrowe wejście i przerwania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9731" name="Picture 3" descr="C:\git\RoboCap\arduino\wks\A_03_02_digital_input\digital_input_iterrupt_bb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24510" y="1268700"/>
            <a:ext cx="6939977" cy="46800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889130" y="3789050"/>
            <a:ext cx="460382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b="1" dirty="0" smtClean="0">
                <a:latin typeface="Courier New" pitchFamily="49" charset="0"/>
                <a:cs typeface="Courier New" pitchFamily="49" charset="0"/>
              </a:rPr>
              <a:t>13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77420" y="3789050"/>
            <a:ext cx="598241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b="1" dirty="0" smtClean="0">
                <a:latin typeface="Courier New" pitchFamily="49" charset="0"/>
                <a:cs typeface="Courier New" pitchFamily="49" charset="0"/>
              </a:rPr>
              <a:t>GND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85310" y="3789050"/>
            <a:ext cx="460382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b="1" dirty="0" smtClean="0">
                <a:latin typeface="Courier New" pitchFamily="49" charset="0"/>
                <a:cs typeface="Courier New" pitchFamily="49" charset="0"/>
              </a:rPr>
              <a:t>5V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3350" y="2348850"/>
            <a:ext cx="322524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b="1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30754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cyfrowe wejście i przerwania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7"/>
          <p:cNvSpPr>
            <a:spLocks noGrp="1"/>
          </p:cNvSpPr>
          <p:nvPr>
            <p:ph idx="4294967295"/>
          </p:nvPr>
        </p:nvSpPr>
        <p:spPr>
          <a:xfrm>
            <a:off x="4016870" y="1196690"/>
            <a:ext cx="5760800" cy="504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#include &lt;</a:t>
            </a:r>
            <a:r>
              <a:rPr lang="en-US" sz="1800" b="1" dirty="0" err="1" smtClean="0">
                <a:solidFill>
                  <a:srgbClr val="CC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Arduino.h</a:t>
            </a: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&gt;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 smtClean="0">
                <a:solidFill>
                  <a:srgbClr val="0088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volatile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isHigh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= HIGH;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void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pl-PL" sz="1800" b="1" dirty="0" err="1" smtClean="0">
                <a:solidFill>
                  <a:srgbClr val="0066BB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onOff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() {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0088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static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unsigned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long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lastMillis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= 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0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;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unsigned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long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newMillis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=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millis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();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0088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if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(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newMillis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-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lastMillis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&gt; 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50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) {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  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isHigh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= !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isHigh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;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  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digitalWrite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13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,isHigh);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  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lastMillis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=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newMillis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;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 }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}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void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setup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() {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pinMode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13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, OUTPUT);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digitalWrite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13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,isHigh);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attachInterrupt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0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,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onOff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,</a:t>
            </a:r>
            <a:r>
              <a:rPr lang="pl-PL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F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ALLING);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}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void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loop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() {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}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</a:pPr>
            <a:endParaRPr lang="pl-PL" sz="1800" dirty="0" smtClean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3600500" cy="49686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attachInterrupt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inter,ISR,mode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inter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pl-PL" sz="2000" dirty="0" smtClean="0">
                <a:latin typeface="+mn-lt"/>
                <a:cs typeface="Courier New" pitchFamily="49" charset="0"/>
              </a:rPr>
              <a:t>0 = pin2, 1 = pin3</a:t>
            </a:r>
            <a:br>
              <a:rPr lang="pl-PL" sz="2000" dirty="0" smtClean="0">
                <a:latin typeface="+mn-lt"/>
                <a:cs typeface="Courier New" pitchFamily="49" charset="0"/>
              </a:rPr>
            </a:b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ISR: 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funkcja() </a:t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mode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LOW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CHANGE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RISING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FALLING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+mn-lt"/>
                <a:cs typeface="Courier New" pitchFamily="49" charset="0"/>
              </a:rPr>
              <a:t>ustawienie funkcji dla zewnętrznego przerwania </a:t>
            </a:r>
          </a:p>
          <a:p>
            <a:pPr marL="342900" lvl="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millis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ilość milisekund o startu programu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endParaRPr lang="pl-PL" sz="20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01058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Pulse-width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modulation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(PWM)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1060" name="Picture 4" descr="http://www.arduino.cc/en/uploads/Tutorial/pwm.g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89130" y="1196690"/>
            <a:ext cx="3810000" cy="4171951"/>
          </a:xfrm>
          <a:prstGeom prst="rect">
            <a:avLst/>
          </a:prstGeom>
          <a:noFill/>
        </p:spPr>
      </p:pic>
      <p:sp>
        <p:nvSpPr>
          <p:cNvPr id="11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4968690" cy="13681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latin typeface="+mj-lt"/>
                <a:cs typeface="Courier New" pitchFamily="49" charset="0"/>
              </a:rPr>
              <a:t>Częstotliwość sygnału PWM na </a:t>
            </a:r>
            <a:r>
              <a:rPr lang="pl-PL" sz="2000" dirty="0" err="1" smtClean="0">
                <a:latin typeface="+mj-lt"/>
                <a:cs typeface="Courier New" pitchFamily="49" charset="0"/>
              </a:rPr>
              <a:t>Arduino</a:t>
            </a:r>
            <a:r>
              <a:rPr lang="pl-PL" sz="2000" dirty="0" smtClean="0">
                <a:latin typeface="+mj-lt"/>
                <a:cs typeface="Courier New" pitchFamily="49" charset="0"/>
              </a:rPr>
              <a:t> to najczęściej około 490 Hz.</a:t>
            </a:r>
            <a:endParaRPr lang="pl-PL" sz="2000" dirty="0" smtClean="0">
              <a:latin typeface="+mj-lt"/>
              <a:cs typeface="Arial" pitchFamily="34" charset="0"/>
            </a:endParaRPr>
          </a:p>
        </p:txBody>
      </p:sp>
      <p:pic>
        <p:nvPicPr>
          <p:cNvPr id="301062" name="Picture 6" descr="http://garretlab.web.fc2.com/en/arduino/inside/arduino/wiring_analog.c/fast_pwm1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2350" y="2564880"/>
            <a:ext cx="5169030" cy="3571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26658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: analogowe wejście i PWM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3" descr="C:\git\RoboCap\arduino\wks\A_03_03_analog_input_pwm\analog_input_pwm_bb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96520" y="1484730"/>
            <a:ext cx="7160607" cy="46800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177170" y="3861060"/>
            <a:ext cx="460382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b="1" dirty="0" smtClean="0">
                <a:latin typeface="Courier New" pitchFamily="49" charset="0"/>
                <a:cs typeface="Courier New" pitchFamily="49" charset="0"/>
              </a:rPr>
              <a:t>A1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5460" y="3861060"/>
            <a:ext cx="598241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b="1" dirty="0" smtClean="0">
                <a:latin typeface="Courier New" pitchFamily="49" charset="0"/>
                <a:cs typeface="Courier New" pitchFamily="49" charset="0"/>
              </a:rPr>
              <a:t>GND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01340" y="3861060"/>
            <a:ext cx="460382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b="1" dirty="0" smtClean="0">
                <a:latin typeface="Courier New" pitchFamily="49" charset="0"/>
                <a:cs typeface="Courier New" pitchFamily="49" charset="0"/>
              </a:rPr>
              <a:t>5V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93200" y="2348850"/>
            <a:ext cx="460382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b="1" dirty="0" smtClean="0">
                <a:latin typeface="Courier New" pitchFamily="49" charset="0"/>
                <a:cs typeface="Courier New" pitchFamily="49" charset="0"/>
              </a:rPr>
              <a:t>10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00034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analogowe wejście i PWM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7"/>
          <p:cNvSpPr>
            <a:spLocks noGrp="1"/>
          </p:cNvSpPr>
          <p:nvPr>
            <p:ph idx="4294967295"/>
          </p:nvPr>
        </p:nvSpPr>
        <p:spPr>
          <a:xfrm>
            <a:off x="4664960" y="1196690"/>
            <a:ext cx="5112710" cy="504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800" b="1" dirty="0" err="1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Arduino.h</a:t>
            </a: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printValues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rV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mV) {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Serial.print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smtClean="0">
                <a:solidFill>
                  <a:srgbClr val="DD2200"/>
                </a:solidFill>
                <a:latin typeface="Courier New" pitchFamily="49" charset="0"/>
                <a:cs typeface="Courier New" pitchFamily="49" charset="0"/>
              </a:rPr>
              <a:t>"Read value: "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Serial.print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rV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Serial.print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smtClean="0">
                <a:solidFill>
                  <a:srgbClr val="DD2200"/>
                </a:solidFill>
                <a:latin typeface="Courier New" pitchFamily="49" charset="0"/>
                <a:cs typeface="Courier New" pitchFamily="49" charset="0"/>
              </a:rPr>
              <a:t>", mapped value: "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Serial.println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(mV);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} 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l-PL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OUTPUT);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Serial.begin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9600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} 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rV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analogRead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(A</a:t>
            </a:r>
            <a:r>
              <a:rPr lang="pl-PL" sz="18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mV = map(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rV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1023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255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printValues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rV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mV);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analogWrite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l-PL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mV);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delay(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pl-PL" sz="1800" dirty="0" smtClean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4248590" cy="49686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Serial.print</a:t>
            </a:r>
            <a:r>
              <a:rPr lang="pl-PL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ln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  <a:t>wysłanie danych w postaci ASCII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Serial.begin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ustala prędkość przesyłu danych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analogRead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(pin)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odczytanie wartości analogowego  </a:t>
            </a:r>
            <a:r>
              <a:rPr lang="pl-PL" sz="200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wtyku (10 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bitów)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analogWrite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(pin,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ustala wypełnienie cyfrowego wtyku z PWM, 0=0%, 255=100%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map(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fromL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fromH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,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toL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toH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mapuje jeden zakres na drugi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07202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Makeblock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i 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1364" name="Picture 4" descr="Baseboard与Arduino引脚对应图（Baseboard Orion）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73100" y="1196690"/>
            <a:ext cx="4042400" cy="5093424"/>
          </a:xfrm>
          <a:prstGeom prst="rect">
            <a:avLst/>
          </a:prstGeom>
          <a:noFill/>
        </p:spPr>
      </p:pic>
      <p:pic>
        <p:nvPicPr>
          <p:cNvPr id="307204" name="Picture 4" descr="https://camo.githubusercontent.com/0174ab1436903eb06dfea280a83c389460637054/68747470733a2f2f7261776769746875622e636f6d2f426f756e692f41726475696e6f2d50696e6f75742f6d61737465722f41726475696e6f253230556e6f253230523325323050696e6f75742e706e6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60390" y="1340710"/>
            <a:ext cx="4968690" cy="49686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71362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smtClean="0">
                <a:latin typeface="Arial" pitchFamily="34" charset="0"/>
                <a:cs typeface="Arial" pitchFamily="34" charset="0"/>
              </a:rPr>
              <a:t>Analogowe i cyfrowe we/wy w 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Makeblock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sp>
        <p:nvSpPr>
          <p:cNvPr id="14" name="Content Placeholder 7"/>
          <p:cNvSpPr>
            <a:spLocks noGrp="1"/>
          </p:cNvSpPr>
          <p:nvPr>
            <p:ph idx="4294967295"/>
          </p:nvPr>
        </p:nvSpPr>
        <p:spPr>
          <a:xfrm>
            <a:off x="344360" y="1484730"/>
            <a:ext cx="5400750" cy="48966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Makeblock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używa wtyków telefonicznych 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RJ25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z sześcioma stykami.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Każdy wtyk ma zasilanie (5V i masa).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Wtyki 1, 2 mają po dwa wejścia/wyjścia cyfrowe z PWM.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Wtyki 3, 4 mają po dwa wejścia/wyjścia cyfrowe.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Wtyki 6, 7, 8 po dwa wejścia analogowe.</a:t>
            </a:r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1364" name="Picture 4" descr="Baseboard与Arduino引脚对应图（Baseboard Orion）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73100" y="1196690"/>
            <a:ext cx="4042400" cy="50934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37218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IDE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sp>
        <p:nvSpPr>
          <p:cNvPr id="14" name="Content Placeholder 7"/>
          <p:cNvSpPr>
            <a:spLocks noGrp="1"/>
          </p:cNvSpPr>
          <p:nvPr>
            <p:ph idx="4294967295"/>
          </p:nvPr>
        </p:nvSpPr>
        <p:spPr>
          <a:xfrm>
            <a:off x="344360" y="1700760"/>
            <a:ext cx="4608640" cy="44646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IDE 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jest dostępne na 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arduino.cc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jako wersja 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standalone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IDE 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zawiera kompilator, programator, 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biblioteke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Arduino.h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i sporo bibliotek dla popularnych podzespołów i przykładów.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IDE 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ma kolorowanie składni.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IDE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nie ma uzupełniania nazw zmiennych i funkcji i nie daje ławo dostępu do nagłówków klas i funkcji.</a:t>
            </a:r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4" descr="http://www.mobibrw.com/wp-content/uploads/2013/06/arduino_ide_ubuntu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69030" y="1196690"/>
            <a:ext cx="4248150" cy="5057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62146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struktura „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main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”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sp>
        <p:nvSpPr>
          <p:cNvPr id="14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3672510" cy="48966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Program dla 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importuje bibliotekę 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Arduino.h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&gt;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i składa 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się z dwóch funkcji: 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setup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l-PL" sz="2000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Funkcja 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setup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uruchamiana jest raz 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po starcie lub resecie 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Funkcja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uruchamiana jest w nieskończonej pętli.</a:t>
            </a:r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7"/>
          <p:cNvSpPr>
            <a:spLocks noGrp="1"/>
          </p:cNvSpPr>
          <p:nvPr>
            <p:ph idx="4294967295"/>
          </p:nvPr>
        </p:nvSpPr>
        <p:spPr>
          <a:xfrm>
            <a:off x="4016870" y="1196690"/>
            <a:ext cx="5760800" cy="504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800" b="1" dirty="0" smtClean="0">
                <a:solidFill>
                  <a:srgbClr val="CC0000"/>
                </a:solidFill>
                <a:latin typeface="Courier New"/>
                <a:ea typeface="Times New Roman"/>
                <a:cs typeface="Times New Roman"/>
              </a:rPr>
              <a:t>#include &lt;</a:t>
            </a:r>
            <a:r>
              <a:rPr lang="en-US" sz="1800" b="1" dirty="0" err="1" smtClean="0">
                <a:solidFill>
                  <a:srgbClr val="CC0000"/>
                </a:solidFill>
                <a:latin typeface="Courier New"/>
                <a:ea typeface="Times New Roman"/>
                <a:cs typeface="Times New Roman"/>
              </a:rPr>
              <a:t>Arduino.h</a:t>
            </a:r>
            <a:r>
              <a:rPr lang="en-US" sz="1800" b="1" dirty="0" smtClean="0">
                <a:solidFill>
                  <a:srgbClr val="CC0000"/>
                </a:solidFill>
                <a:latin typeface="Courier New"/>
                <a:ea typeface="Times New Roman"/>
                <a:cs typeface="Times New Roman"/>
              </a:rPr>
              <a:t>&gt;</a:t>
            </a:r>
            <a:endParaRPr lang="pl-PL" sz="1800" b="1" dirty="0" smtClean="0">
              <a:solidFill>
                <a:srgbClr val="CC0000"/>
              </a:solidFill>
              <a:latin typeface="Courier New"/>
              <a:ea typeface="Times New Roman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pl-PL" sz="18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18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 smtClean="0">
                <a:solidFill>
                  <a:srgbClr val="888888"/>
                </a:solidFill>
                <a:latin typeface="Courier New"/>
                <a:ea typeface="Times New Roman"/>
                <a:cs typeface="Times New Roman"/>
              </a:rPr>
              <a:t>void</a:t>
            </a: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/>
                <a:ea typeface="Times New Roman"/>
                <a:cs typeface="Times New Roman"/>
              </a:rPr>
              <a:t>setup</a:t>
            </a: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() {</a:t>
            </a:r>
            <a:endParaRPr lang="pl-PL" sz="1800" dirty="0" smtClean="0">
              <a:latin typeface="Courier New"/>
              <a:ea typeface="Times New Roman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  </a:t>
            </a:r>
            <a:r>
              <a:rPr lang="en-US" sz="1800" dirty="0" smtClean="0">
                <a:solidFill>
                  <a:srgbClr val="888888"/>
                </a:solidFill>
                <a:latin typeface="Courier New"/>
                <a:ea typeface="Times New Roman"/>
                <a:cs typeface="Times New Roman"/>
              </a:rPr>
              <a:t>// </a:t>
            </a:r>
            <a:r>
              <a:rPr lang="pl-PL" sz="1800" dirty="0" smtClean="0">
                <a:solidFill>
                  <a:srgbClr val="888888"/>
                </a:solidFill>
                <a:latin typeface="Courier New"/>
                <a:ea typeface="Times New Roman"/>
                <a:cs typeface="Times New Roman"/>
              </a:rPr>
              <a:t>...</a:t>
            </a:r>
            <a:endParaRPr lang="pl-PL" sz="1800" dirty="0" smtClean="0">
              <a:latin typeface="Courier New"/>
              <a:ea typeface="Times New Roman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}</a:t>
            </a:r>
            <a:endParaRPr lang="en-US" sz="18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pl-PL" sz="1800" dirty="0" smtClean="0">
              <a:latin typeface="Courier New"/>
              <a:ea typeface="Times New Roman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 </a:t>
            </a:r>
            <a:endParaRPr lang="en-US" sz="18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 smtClean="0">
                <a:solidFill>
                  <a:srgbClr val="888888"/>
                </a:solidFill>
                <a:latin typeface="Courier New"/>
                <a:ea typeface="Times New Roman"/>
                <a:cs typeface="Times New Roman"/>
              </a:rPr>
              <a:t>void</a:t>
            </a: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/>
                <a:ea typeface="Times New Roman"/>
                <a:cs typeface="Times New Roman"/>
              </a:rPr>
              <a:t>loop</a:t>
            </a: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() {</a:t>
            </a:r>
            <a:endParaRPr lang="pl-PL" sz="1800" dirty="0" smtClean="0">
              <a:latin typeface="Courier New"/>
              <a:ea typeface="Times New Roman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  </a:t>
            </a:r>
            <a:r>
              <a:rPr lang="en-US" sz="1800" dirty="0" smtClean="0">
                <a:solidFill>
                  <a:srgbClr val="888888"/>
                </a:solidFill>
                <a:latin typeface="Courier New"/>
                <a:ea typeface="Times New Roman"/>
                <a:cs typeface="Times New Roman"/>
              </a:rPr>
              <a:t>// </a:t>
            </a:r>
            <a:r>
              <a:rPr lang="pl-PL" sz="1800" dirty="0" smtClean="0">
                <a:solidFill>
                  <a:srgbClr val="888888"/>
                </a:solidFill>
                <a:latin typeface="Courier New"/>
                <a:ea typeface="Times New Roman"/>
                <a:cs typeface="Times New Roman"/>
              </a:rPr>
              <a:t>...</a:t>
            </a:r>
            <a:endParaRPr lang="pl-PL" sz="1800" dirty="0" smtClean="0">
              <a:latin typeface="Courier New"/>
              <a:ea typeface="Times New Roman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}</a:t>
            </a:r>
            <a:endParaRPr lang="en-US" sz="1800" dirty="0" smtClean="0">
              <a:latin typeface="Calibri"/>
              <a:ea typeface="Calibri"/>
              <a:cs typeface="Times New Roman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</a:pPr>
            <a:endParaRPr lang="pl-PL" sz="18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91842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instalacja drivera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sp>
        <p:nvSpPr>
          <p:cNvPr id="14" name="Content Placeholder 7"/>
          <p:cNvSpPr>
            <a:spLocks noGrp="1"/>
          </p:cNvSpPr>
          <p:nvPr>
            <p:ph idx="4294967295"/>
          </p:nvPr>
        </p:nvSpPr>
        <p:spPr>
          <a:xfrm>
            <a:off x="344360" y="4221110"/>
            <a:ext cx="5904820" cy="20882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+mj-lt"/>
                <a:cs typeface="Courier New" pitchFamily="49" charset="0"/>
              </a:rPr>
              <a:t>Nieznane urządzenie</a:t>
            </a:r>
            <a:br>
              <a:rPr lang="pl-PL" sz="2000" dirty="0" smtClean="0">
                <a:solidFill>
                  <a:sysClr val="windowText" lastClr="000000"/>
                </a:solidFill>
                <a:latin typeface="+mj-lt"/>
                <a:cs typeface="Courier New" pitchFamily="49" charset="0"/>
              </a:rPr>
            </a:b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&gt; Aktualizuj oprogramowanie sterownika...</a:t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&gt; Przeglądaj mój komputer w poszukiwaniu oprogramowania sterownika</a:t>
            </a:r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1844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16620" y="3573020"/>
            <a:ext cx="2571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AutoShape 4" descr="https://mail.google.com/mail/u/0/?ui=2&amp;ik=03db6030c3&amp;view=fimg&amp;th=14da992dece96eef&amp;attid=0.1.1&amp;disp=emb&amp;attbid=ANGjdJ93xquGt9Ys9P-FzPf5a673UNdYk-5HXi419EbwRgSFpupNTu5LJldsJwwPXbkgxZspoJf42N4M1QpWhMa9F41-3tt4MRzcOXsOFf-QUXDyUQwLsDlbt6NVASc&amp;sz=s0-l75-ft&amp;ats=1433788970182&amp;rm=14da992dece96eef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ttps://mail.google.com/mail/u/0/?ui=2&amp;ik=03db6030c3&amp;view=fimg&amp;th=14da992dece96eef&amp;attid=0.1.1&amp;disp=emb&amp;attbid=ANGjdJ93xquGt9Ys9P-FzPf5a673UNdYk-5HXi419EbwRgSFpupNTu5LJldsJwwPXbkgxZspoJf42N4M1QpWhMa9F41-3tt4MRzcOXsOFf-QUXDyUQwLsDlbt6NVASc&amp;sz=s0-l75-ft&amp;ats=1433788970182&amp;rm=14da992dece96eef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1848" name="AutoShape 8" descr="https://mail.google.com/mail/u/0/?ui=2&amp;ik=03db6030c3&amp;view=fimg&amp;th=14da992dece96eef&amp;attid=0.1.1&amp;disp=emb&amp;attbid=ANGjdJ93xquGt9Ys9P-FzPf5a673UNdYk-5HXi419EbwRgSFpupNTu5LJldsJwwPXbkgxZspoJf42N4M1QpWhMa9F41-3tt4MRzcOXsOFf-QUXDyUQwLsDlbt6NVASc&amp;sz=s0-l75-ft&amp;ats=1433788970182&amp;rm=14da992dece96eef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1850" name="AutoShape 10" descr="https://mail.google.com/mail/u/0/?ui=2&amp;ik=03db6030c3&amp;view=fimg&amp;th=14da992dece96eef&amp;attid=0.1.1&amp;disp=emb&amp;attbid=ANGjdJ93xquGt9Ys9P-FzPf5a673UNdYk-5HXi419EbwRgSFpupNTu5LJldsJwwPXbkgxZspoJf42N4M1QpWhMa9F41-3tt4MRzcOXsOFf-QUXDyUQwLsDlbt6NVASc&amp;sz=s0-l75-ft&amp;ats=1433788970182&amp;rm=14da992dece96eef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1852" name="Picture 12" descr="https://gm1.ggpht.com/FdhXnAUyhSqxGcRO8dqjv96EzDpM-bvcoQbqGdj_BOCB0TEezVY9RHEtA4jYnDpgm0-s5z6RSyPUtstLb26-owsjdwUD7ON9tKwJQet8LVZNMFHxs5ESHHyBCsxguzWglvlQU-YjIb0FJ65zo-wVWgMruuPv6oldV9almeruakUPspQNBmHUVnuAp7QqMRxrPBr5VMHjKgj0PywY1IYHaPvDahHw2WP5_3zTxMjsMiWMk4FaloL_9fSgcXVkWVGRy64QQXcDCQBJMEwNBSGFwNCpj8YM7saOSTPT4jkCo8CpAb-RdSTAYRQ8-UNhydMtmOOy7zGXDAtjXoAMMiYr4ekwKo4HjHXVn4-7a8MpP1xRRG37SywC3EarCToZv4qOfA6_iOLCrCj0zXG0ggasVvkbB80SaImd_fiVyQcYkB1Tglstc1qJ1sIFbI4XOWMVi59ENXFEBkGIaLjOZzlbYRggo6-ajcFrvo7ODXbLhIHGaLiNb3Qcx6RlFqmI0ap4tSigMKngjR4R-prD8JQyz0TxldDsi6Bp4BjF1M5lXGe4TotauETssluY3cfLiNsZBG9Hcnw4sGPANxQ7J5xQxAO3fFHkMgEDFCXdqQ=s0-l75-ft-l75-ft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64460" y="1268700"/>
            <a:ext cx="3571875" cy="2857500"/>
          </a:xfrm>
          <a:prstGeom prst="rect">
            <a:avLst/>
          </a:prstGeom>
          <a:noFill/>
        </p:spPr>
      </p:pic>
      <p:pic>
        <p:nvPicPr>
          <p:cNvPr id="291854" name="Picture 14" descr="https://gm1.ggpht.com/_ge5EMQSVB1xaPILMVSFBWsL762YyTFn26V8PakFS_vSLNTjEJ0CYKmdiJfAVD7K4O6EpOnS4MJmQBgy0Z4RHa1lWltOqrISAKGU9zWvHcsdx8i7rpjwKb_MCSaC3XxnCgXwFpvYmHe4Q25xmhsq_B4E6Feiv1ZtiR_pTkgWSkC-iqJ6mSCuh249amUiKpMpsVsAmhqIJbQ8AXxXIi7C1v1SjwOA_7B2Z-gn5OU2GvK0mdxeOlNUUAxMLcFqNeXvQdwiYHdm97ftqxVbqtgk0ZDVK6kJ3Xok8ISR8z_H_796oEPjN6iLUcLnRtnQMae0nfOGs_-nkzF2rf3IrJMYuaj1jyGMN4C66omw6-I8DavqHWwKZNNuMLbYycOUahOI5VGsnHVpGUrU0RoA-RT0J_BlPlWTD5Um95--Y5boXNcgDsPAJ1GxuMBLt3mdwk_cKXXdNVacoh2VuxvPwtnmkAKZe7MVWlmhyIV_-oiQ_TTQXCskRNUYCTtWdRCI0WTQU65Z5Sdn7Uk5UEvEFAu4egcvRVoEFomLVGBAezbQ7nRfO3dtqYm4CAIO4ix2hiM3iTEBfrBSwi4mZ9n2eGQ2B2ZmNyQWg_p_1jXPng=s0-l75-ft-l75-ft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05160" y="1916790"/>
            <a:ext cx="3028950" cy="3533776"/>
          </a:xfrm>
          <a:prstGeom prst="rect">
            <a:avLst/>
          </a:prstGeom>
          <a:noFill/>
        </p:spPr>
      </p:pic>
      <p:sp>
        <p:nvSpPr>
          <p:cNvPr id="291856" name="AutoShape 16" descr="Wy&amp;sacute;wietlanie gotow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1858" name="AutoShape 18" descr="Wy&amp;sacute;wietlanie gotow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06178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IDE – kompilacja i wgrywanie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sp>
        <p:nvSpPr>
          <p:cNvPr id="14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4896680" cy="49686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Wybieramy rodzaj płyty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Tools&gt;Board&gt;Arduino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Uno</a:t>
            </a:r>
            <a:endParaRPr lang="pl-PL" sz="2000" b="1" dirty="0" smtClean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TODO 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install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driver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Wybieramy port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Tools&gt;Serial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Port&gt;COM</a:t>
            </a:r>
            <a:r>
              <a:rPr lang="pl-PL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pl-PL" sz="20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Kompilacja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Sketch&gt;Verify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Compile</a:t>
            </a:r>
            <a:endParaRPr lang="pl-PL" sz="2000" b="1" dirty="0" smtClean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Wgranie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File&gt;Upload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endParaRPr lang="pl-PL" sz="20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1844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16620" y="3573020"/>
            <a:ext cx="2571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1845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928580" y="4365130"/>
            <a:ext cx="2571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1846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817120" y="4797190"/>
            <a:ext cx="30194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0" descr="https://gm1.ggpht.com/y3d0y1PJUZ5ZIvXJAUwLSUBJb3UvkxT0n_7u9qahXamKd2gDcVKcfu8jU0LQy2acj5rCXQHs2vHn9THKoOimSEkYT-hTa7-88bcw1wjjDuf35Gqly3NjX2yTv6H6Abl2pt30bo3z8JkKi59ojZE2JKSViEFlCfwBgqqWWQxVMLLEGjI4-DOiqL2CpZDe6yrMkknwx3PKFb6fP54TKTbdP4njx41jcPKrl9v4vlySA0lOW0U4VlNnIKksjd8DXahoQHLDflvRitecCVOWjFfeGXF11icTC_OicHJfPKsgsgK-Coctpz8kn_IsEf5LZ9_YOA1kpXs1MeC9vPLWh3pg_jksZ3etgm1QbAJz6CgGbFj1IKFtFNoXCBfJ6xXhFuC6BEfW8ZSMJjRM9KI21ETQK6Lj3Y4A1YOngwaGXyTwuviIGNVkgfBIXHXT9ogwWbQbjxhmWbP7_D89HPQteBZatFoLYXL-W2sdjfzWgeyC4c4wJuAr4JcUtmZV7lBUrkShofZjwegPpXhcRiWtuPJPlrePLvxXo_heGKQOpCcp7jNo6TY3OdMBe2fzz5-2bli6eJAczwNfzWK0M8AYrQT8EpQjzrYxgP7NaSyPVA=w1406-h656-l75-ft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817120" y="1484730"/>
            <a:ext cx="2990850" cy="2905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10274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Breadboard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płytka do prototypowania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949350"/>
            <a:ext cx="9906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http://www.baldengineer.com/electronics-introduction-to-breadboards.html</a:t>
            </a:r>
            <a:endParaRPr lang="en-US" dirty="0"/>
          </a:p>
        </p:txBody>
      </p:sp>
      <p:pic>
        <p:nvPicPr>
          <p:cNvPr id="310281" name="Picture 9" descr="C:\Users\jczas\Downloads\bb\breadboard-with-components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16200000">
            <a:off x="5879773" y="2646247"/>
            <a:ext cx="4843386" cy="1944272"/>
          </a:xfrm>
          <a:prstGeom prst="rect">
            <a:avLst/>
          </a:prstGeom>
          <a:noFill/>
        </p:spPr>
      </p:pic>
      <p:pic>
        <p:nvPicPr>
          <p:cNvPr id="310283" name="Picture 11" descr="C:\Users\jczas\Downloads\bb\breadboard_component-columns-highlighted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48430" y="3501010"/>
            <a:ext cx="6120000" cy="2457792"/>
          </a:xfrm>
          <a:prstGeom prst="rect">
            <a:avLst/>
          </a:prstGeom>
          <a:noFill/>
        </p:spPr>
      </p:pic>
      <p:pic>
        <p:nvPicPr>
          <p:cNvPr id="310284" name="Picture 12" descr="C:\Users\jczas\Downloads\bb\breadboard_power_rails_highlighted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48430" y="1124680"/>
            <a:ext cx="6120000" cy="2395626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 rot="16200000">
            <a:off x="-409691" y="2274399"/>
            <a:ext cx="187743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b="1" dirty="0" smtClean="0"/>
              <a:t>Szyny zasilania</a:t>
            </a:r>
            <a:endParaRPr lang="en-US" sz="1800" b="1" dirty="0" smtClean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-659758" y="4578719"/>
            <a:ext cx="237757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b="1" dirty="0" smtClean="0"/>
              <a:t>Szyny podzespołów</a:t>
            </a:r>
            <a:endParaRPr lang="en-US" sz="1800" b="1" dirty="0" smtClean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04410" y="4437142"/>
            <a:ext cx="432060" cy="1440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04410" y="4941210"/>
            <a:ext cx="432060" cy="1440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 flipH="1" flipV="1">
            <a:off x="560390" y="1628750"/>
            <a:ext cx="792110" cy="504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6200000" flipH="1">
            <a:off x="668405" y="2672895"/>
            <a:ext cx="576080" cy="504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77506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cyfrowe wyjście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7507" name="Picture 3" descr="C:\git\RoboCap\arduino\wks\A_03_01_digital_output\digital_output_bb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36470" y="1412720"/>
            <a:ext cx="7540355" cy="46800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889130" y="4005080"/>
            <a:ext cx="460382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b="1" dirty="0" smtClean="0">
                <a:latin typeface="Courier New" pitchFamily="49" charset="0"/>
                <a:cs typeface="Courier New" pitchFamily="49" charset="0"/>
              </a:rPr>
              <a:t>13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5460" y="4005080"/>
            <a:ext cx="598241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b="1" dirty="0" smtClean="0">
                <a:latin typeface="Courier New" pitchFamily="49" charset="0"/>
                <a:cs typeface="Courier New" pitchFamily="49" charset="0"/>
              </a:rPr>
              <a:t>GND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&gt;&lt;version val=&quot;17192&quot;/&gt;&lt;partner val=&quot;610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eweekdayFirstOfWeek val=&quot;2&quot;/&gt;&lt;m_mruColor&gt;&lt;m_vecMRU length=&quot;0&quot;/&gt;&lt;/m_mruColor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/m_precDefault&gt;&lt;/CDefaultPrec&gt;&lt;/root&gt;"/>
  <p:tag name="THINKCELLUNDODONOTDELETE" val="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7vUGXTBfkqiTxbV6Ty_s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T0JJmjVk6lxcVGuUitv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qR1X3BrwU.VSG31sSn7O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F7E4_bT50q5umNJBv1k_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7vUGXTBfkqiTxbV6Ty_s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heme/theme1.xml><?xml version="1.0" encoding="utf-8"?>
<a:theme xmlns:a="http://schemas.openxmlformats.org/drawingml/2006/main" name="Blank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bg2"/>
          </a:solidFill>
        </a:ln>
      </a:spPr>
      <a:bodyPr rtlCol="0" anchor="t" anchorCtr="0"/>
      <a:lstStyle>
        <a:defPPr marL="0" defTabSz="714375" fontAlgn="base">
          <a:lnSpc>
            <a:spcPct val="90000"/>
          </a:lnSpc>
          <a:buClr>
            <a:schemeClr val="tx2"/>
          </a:buClr>
          <a:defRPr sz="1400" dirty="0" smtClean="0">
            <a:solidFill>
              <a:schemeClr val="tx1"/>
            </a:solidFill>
            <a:latin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  <a:prstDash val="soli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946</Words>
  <Application>Microsoft Office PowerPoint</Application>
  <PresentationFormat>A4 Paper (210x297 mm)</PresentationFormat>
  <Paragraphs>272</Paragraphs>
  <Slides>19</Slides>
  <Notes>19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Blank</vt:lpstr>
      <vt:lpstr>think-cell Slide</vt:lpstr>
      <vt:lpstr>Arduino Software (IDE) </vt:lpstr>
      <vt:lpstr>Makeblock i Arduino</vt:lpstr>
      <vt:lpstr>Analogowe i cyfrowe we/wy w Makeblock</vt:lpstr>
      <vt:lpstr>Arduino IDE</vt:lpstr>
      <vt:lpstr>Arduino – struktura „main”</vt:lpstr>
      <vt:lpstr>Arduino – instalacja drivera</vt:lpstr>
      <vt:lpstr>Arduino IDE – kompilacja i wgrywanie</vt:lpstr>
      <vt:lpstr>Breadboard – płytka do prototypowania</vt:lpstr>
      <vt:lpstr>Arduino – cyfrowe wyjście</vt:lpstr>
      <vt:lpstr>Arduino – cyfrowe wyjście</vt:lpstr>
      <vt:lpstr>Arduino – cyfrowe wejście</vt:lpstr>
      <vt:lpstr>Arduino – cyfrowe wejście</vt:lpstr>
      <vt:lpstr>Arduino – cyfrowe wejście (pullup)</vt:lpstr>
      <vt:lpstr>Arduino – cyfrowe wejście (pullup)</vt:lpstr>
      <vt:lpstr>Arduino – cyfrowe wejście i przerwania</vt:lpstr>
      <vt:lpstr>Arduino – cyfrowe wejście i przerwania</vt:lpstr>
      <vt:lpstr>Arduino – Pulse-width modulation (PWM)</vt:lpstr>
      <vt:lpstr>Arduino: analogowe wejście i PWM</vt:lpstr>
      <vt:lpstr>Arduino – analogowe wejście i PWM</vt:lpstr>
    </vt:vector>
  </TitlesOfParts>
  <Company>Capgemini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Lukasz Laszkiewicz</dc:creator>
  <cp:lastModifiedBy>Jacek Cząstkiewicz</cp:lastModifiedBy>
  <cp:revision>586</cp:revision>
  <dcterms:created xsi:type="dcterms:W3CDTF">2014-10-21T19:55:20Z</dcterms:created>
  <dcterms:modified xsi:type="dcterms:W3CDTF">2015-06-15T18:04:30Z</dcterms:modified>
</cp:coreProperties>
</file>